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704" r:id="rId3"/>
    <p:sldMasterId id="2147483705" r:id="rId4"/>
    <p:sldMasterId id="2147483706" r:id="rId5"/>
    <p:sldMasterId id="2147483707" r:id="rId6"/>
    <p:sldMasterId id="214748370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1" Type="http://schemas.openxmlformats.org/officeDocument/2006/relationships/theme" Target="theme/theme6.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3.xml"/><Relationship Id="rId6" Type="http://schemas.openxmlformats.org/officeDocument/2006/relationships/slideMaster" Target="slideMasters/slideMaster4.xml"/><Relationship Id="rId7" Type="http://schemas.openxmlformats.org/officeDocument/2006/relationships/slideMaster" Target="slideMasters/slideMaster5.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4b87c50167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4b87c50167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4c7a39e8a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4c7a39e8a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solidFill>
                  <a:srgbClr val="111111"/>
                </a:solidFill>
                <a:highlight>
                  <a:srgbClr val="FFFFFF"/>
                </a:highlight>
              </a:rPr>
              <a:t>National warfare </a:t>
            </a:r>
            <a:endParaRPr sz="1000">
              <a:solidFill>
                <a:srgbClr val="111111"/>
              </a:solidFill>
              <a:highlight>
                <a:srgbClr val="FFFFFF"/>
              </a:highlight>
            </a:endParaRPr>
          </a:p>
          <a:p>
            <a:pPr indent="0" lvl="0" marL="0" rtl="0" algn="l">
              <a:spcBef>
                <a:spcPts val="0"/>
              </a:spcBef>
              <a:spcAft>
                <a:spcPts val="0"/>
              </a:spcAft>
              <a:buClr>
                <a:schemeClr val="dk1"/>
              </a:buClr>
              <a:buSzPts val="1100"/>
              <a:buFont typeface="Arial"/>
              <a:buNone/>
            </a:pPr>
            <a:r>
              <a:t/>
            </a:r>
            <a:endParaRPr sz="1000">
              <a:solidFill>
                <a:srgbClr val="111111"/>
              </a:solidFill>
              <a:highlight>
                <a:srgbClr val="FFFFFF"/>
              </a:highlight>
            </a:endParaRPr>
          </a:p>
          <a:p>
            <a:pPr indent="0" lvl="0" marL="0" rtl="0" algn="l">
              <a:spcBef>
                <a:spcPts val="0"/>
              </a:spcBef>
              <a:spcAft>
                <a:spcPts val="0"/>
              </a:spcAft>
              <a:buClr>
                <a:schemeClr val="dk1"/>
              </a:buClr>
              <a:buSzPts val="1100"/>
              <a:buFont typeface="Arial"/>
              <a:buNone/>
            </a:pPr>
            <a:r>
              <a:rPr lang="en" sz="1000">
                <a:solidFill>
                  <a:srgbClr val="111111"/>
                </a:solidFill>
                <a:highlight>
                  <a:srgbClr val="FFFFFF"/>
                </a:highlight>
              </a:rPr>
              <a:t>Personal:Spam, identity theft, bots &amp; zombies </a:t>
            </a:r>
            <a:endParaRPr sz="1000">
              <a:solidFill>
                <a:srgbClr val="111111"/>
              </a:solidFill>
              <a:highlight>
                <a:srgbClr val="FFFFFF"/>
              </a:highlight>
            </a:endParaRPr>
          </a:p>
          <a:p>
            <a:pPr indent="0" lvl="0" marL="0" rtl="0" algn="l">
              <a:spcBef>
                <a:spcPts val="0"/>
              </a:spcBef>
              <a:spcAft>
                <a:spcPts val="0"/>
              </a:spcAft>
              <a:buClr>
                <a:schemeClr val="dk1"/>
              </a:buClr>
              <a:buSzPts val="1100"/>
              <a:buFont typeface="Arial"/>
              <a:buNone/>
            </a:pPr>
            <a:r>
              <a:t/>
            </a:r>
            <a:endParaRPr sz="1000">
              <a:solidFill>
                <a:srgbClr val="111111"/>
              </a:solidFill>
              <a:highlight>
                <a:srgbClr val="FFFFFF"/>
              </a:highlight>
            </a:endParaRPr>
          </a:p>
          <a:p>
            <a:pPr indent="0" lvl="0" marL="0" rtl="0" algn="l">
              <a:spcBef>
                <a:spcPts val="0"/>
              </a:spcBef>
              <a:spcAft>
                <a:spcPts val="0"/>
              </a:spcAft>
              <a:buClr>
                <a:schemeClr val="dk1"/>
              </a:buClr>
              <a:buSzPts val="1100"/>
              <a:buFont typeface="Arial"/>
              <a:buNone/>
            </a:pPr>
            <a:r>
              <a:rPr lang="en" sz="1000">
                <a:solidFill>
                  <a:srgbClr val="111111"/>
                </a:solidFill>
                <a:highlight>
                  <a:srgbClr val="FFFFFF"/>
                </a:highlight>
              </a:rPr>
              <a:t>James Clapper, director of national intelligence (DNI), stated that cyber security a critical element of national security (CENS). </a:t>
            </a:r>
            <a:br>
              <a:rPr lang="en" sz="1000">
                <a:solidFill>
                  <a:srgbClr val="111111"/>
                </a:solidFill>
                <a:highlight>
                  <a:srgbClr val="FFFFFF"/>
                </a:highlight>
              </a:rPr>
            </a:br>
            <a:r>
              <a:rPr lang="en" sz="1000">
                <a:solidFill>
                  <a:srgbClr val="111111"/>
                </a:solidFill>
                <a:highlight>
                  <a:srgbClr val="FFFFFF"/>
                </a:highlight>
              </a:rPr>
              <a:t>Richard Calarke defined cyber war as "actions by a nation-state to penetrate another nation's computers or networks for the purposes of causing damage or disruption". Former secretary of defense Leon Panetta once described cyber warfare as “the most serious threat in the twenty-first century,” capable of destroying our entire infrastructure and crippling the nation. </a:t>
            </a:r>
            <a:br>
              <a:rPr lang="en" sz="1000">
                <a:solidFill>
                  <a:srgbClr val="111111"/>
                </a:solidFill>
                <a:highlight>
                  <a:srgbClr val="FFFFFF"/>
                </a:highlight>
              </a:rPr>
            </a:br>
            <a:r>
              <a:rPr lang="en" sz="1000">
                <a:solidFill>
                  <a:srgbClr val="111111"/>
                </a:solidFill>
                <a:highlight>
                  <a:srgbClr val="FFFFFF"/>
                </a:highlight>
              </a:rPr>
              <a:t>Cyberterrorism</a:t>
            </a:r>
            <a:br>
              <a:rPr lang="en" sz="1000">
                <a:solidFill>
                  <a:srgbClr val="111111"/>
                </a:solidFill>
                <a:highlight>
                  <a:srgbClr val="FFFFFF"/>
                </a:highlight>
              </a:rPr>
            </a:br>
            <a:r>
              <a:rPr lang="en" sz="1000">
                <a:solidFill>
                  <a:srgbClr val="111111"/>
                </a:solidFill>
                <a:highlight>
                  <a:srgbClr val="FFFFFF"/>
                </a:highlight>
              </a:rPr>
              <a:t>Critical national infrastructure and high value targets are targeted</a:t>
            </a:r>
            <a:br>
              <a:rPr lang="en" sz="1000">
                <a:solidFill>
                  <a:srgbClr val="111111"/>
                </a:solidFill>
                <a:highlight>
                  <a:srgbClr val="FFFFFF"/>
                </a:highlight>
              </a:rPr>
            </a:br>
            <a:r>
              <a:rPr lang="en" sz="1000">
                <a:solidFill>
                  <a:srgbClr val="111111"/>
                </a:solidFill>
                <a:highlight>
                  <a:srgbClr val="FFFFFF"/>
                </a:highlight>
              </a:rPr>
              <a:t>Banking and financial		Communication systems</a:t>
            </a:r>
            <a:br>
              <a:rPr lang="en" sz="1000">
                <a:solidFill>
                  <a:srgbClr val="111111"/>
                </a:solidFill>
                <a:highlight>
                  <a:srgbClr val="FFFFFF"/>
                </a:highlight>
              </a:rPr>
            </a:br>
            <a:r>
              <a:rPr lang="en" sz="1000">
                <a:solidFill>
                  <a:srgbClr val="111111"/>
                </a:solidFill>
                <a:highlight>
                  <a:srgbClr val="FFFFFF"/>
                </a:highlight>
              </a:rPr>
              <a:t>Electrical infrastructures   	Water resources</a:t>
            </a:r>
            <a:br>
              <a:rPr lang="en" sz="1000">
                <a:solidFill>
                  <a:srgbClr val="111111"/>
                </a:solidFill>
                <a:highlight>
                  <a:srgbClr val="FFFFFF"/>
                </a:highlight>
              </a:rPr>
            </a:br>
            <a:r>
              <a:rPr lang="en" sz="1000">
                <a:solidFill>
                  <a:srgbClr val="111111"/>
                </a:solidFill>
                <a:highlight>
                  <a:srgbClr val="FFFFFF"/>
                </a:highlight>
              </a:rPr>
              <a:t>Oil and gas  			 Government Entities</a:t>
            </a:r>
            <a:br>
              <a:rPr lang="en" sz="1000">
                <a:solidFill>
                  <a:srgbClr val="111111"/>
                </a:solidFill>
                <a:highlight>
                  <a:srgbClr val="FFFFFF"/>
                </a:highlight>
              </a:rPr>
            </a:br>
            <a:endParaRPr sz="1000">
              <a:solidFill>
                <a:srgbClr val="111111"/>
              </a:solidFill>
              <a:highlight>
                <a:srgbClr val="FFFFFF"/>
              </a:highlight>
            </a:endParaRPr>
          </a:p>
          <a:p>
            <a:pPr indent="0" lvl="0" marL="0" rtl="0" algn="l">
              <a:spcBef>
                <a:spcPts val="0"/>
              </a:spcBef>
              <a:spcAft>
                <a:spcPts val="0"/>
              </a:spcAft>
              <a:buClr>
                <a:schemeClr val="dk1"/>
              </a:buClr>
              <a:buSzPts val="1100"/>
              <a:buFont typeface="Arial"/>
              <a:buNone/>
            </a:pPr>
            <a:r>
              <a:t/>
            </a:r>
            <a:endParaRPr sz="1000">
              <a:solidFill>
                <a:srgbClr val="111111"/>
              </a:solidFill>
              <a:highlight>
                <a:srgbClr val="FFFFFF"/>
              </a:highlight>
            </a:endParaRPr>
          </a:p>
          <a:p>
            <a:pPr indent="0" lvl="0" marL="0" rtl="0" algn="l">
              <a:spcBef>
                <a:spcPts val="0"/>
              </a:spcBef>
              <a:spcAft>
                <a:spcPts val="0"/>
              </a:spcAft>
              <a:buClr>
                <a:schemeClr val="dk1"/>
              </a:buClr>
              <a:buSzPts val="1100"/>
              <a:buFont typeface="Arial"/>
              <a:buNone/>
            </a:pPr>
            <a:r>
              <a:rPr lang="en" sz="1000">
                <a:solidFill>
                  <a:srgbClr val="111111"/>
                </a:solidFill>
                <a:highlight>
                  <a:srgbClr val="FFFFFF"/>
                </a:highlight>
              </a:rPr>
              <a:t>larke first gives an overview of all the instances to date where cyber attacks have been used by state actors. In all cases but one (The Estonia attacks in 2007), the cyber attack was used to enhance a conventional attack. This is actually the best such overview I've seen, included some examples I hadn't heard of before, and Clarke's analysis is spot on. The only thing he didn't include was the very recent "operation aurora" (Google it if you want details), which probably occurred after he finished writing the book.</a:t>
            </a:r>
            <a:endParaRPr sz="1000">
              <a:solidFill>
                <a:srgbClr val="111111"/>
              </a:solidFill>
              <a:highlight>
                <a:srgbClr val="FFFFFF"/>
              </a:highlight>
            </a:endParaRPr>
          </a:p>
          <a:p>
            <a:pPr indent="0" lvl="0" marL="0" rtl="0" algn="l">
              <a:spcBef>
                <a:spcPts val="0"/>
              </a:spcBef>
              <a:spcAft>
                <a:spcPts val="0"/>
              </a:spcAft>
              <a:buNone/>
            </a:pPr>
            <a:r>
              <a:rPr lang="en" sz="1000">
                <a:solidFill>
                  <a:srgbClr val="111111"/>
                </a:solidFill>
                <a:highlight>
                  <a:srgbClr val="FFFFFF"/>
                </a:highlight>
              </a:rPr>
              <a:t>The book then has a detailed discussion of American policy on cyber warfare, and Clarke details all the developments to date. Since Clarke worked for presidents Clinton, Bush, and Obama on national security issues, this book provides a front row seat to the ins and outs of the way our policies have developed. Clarke also details what is known about the cyber war capabilities of other countries, including China, Russia, and North Korea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b7d346f1fa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b7d346f1fa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b7d346f1fa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b7d346f1fa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b7d346f1f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b7d346f1f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b7d346f1fa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b7d346f1fa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b7d346f1f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b7d346f1f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4b81714a8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4b81714a8a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4c7a39e8a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4c7a39e8a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4b81714a8a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4b81714a8a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4c7a39e8a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4c7a39e8a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4b87c50167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4b87c50167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4c8fe46a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4c8fe46a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b7d346f1fa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b7d346f1fa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4b81714a8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4b81714a8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4b87c50167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4b87c50167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b7d346f1fa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b7d346f1fa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4b81714a8a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4b81714a8a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4b87c50167_0_10:notes"/>
          <p:cNvSpPr txBox="1"/>
          <p:nvPr>
            <p:ph idx="1" type="body"/>
          </p:nvPr>
        </p:nvSpPr>
        <p:spPr>
          <a:xfrm>
            <a:off x="685787" y="4343386"/>
            <a:ext cx="5486400" cy="4114800"/>
          </a:xfrm>
          <a:prstGeom prst="rect">
            <a:avLst/>
          </a:prstGeom>
          <a:noFill/>
          <a:ln>
            <a:noFill/>
          </a:ln>
        </p:spPr>
        <p:txBody>
          <a:bodyPr anchorCtr="0" anchor="ctr" bIns="81475" lIns="81475" spcFirstLastPara="1" rIns="81475" wrap="square" tIns="81475">
            <a:noAutofit/>
          </a:bodyPr>
          <a:lstStyle/>
          <a:p>
            <a:pPr indent="0" lvl="0" marL="0" rtl="0" algn="l">
              <a:spcBef>
                <a:spcPts val="0"/>
              </a:spcBef>
              <a:spcAft>
                <a:spcPts val="0"/>
              </a:spcAft>
              <a:buNone/>
            </a:pPr>
            <a:r>
              <a:t/>
            </a:r>
            <a:endParaRPr sz="1200"/>
          </a:p>
        </p:txBody>
      </p:sp>
      <p:sp>
        <p:nvSpPr>
          <p:cNvPr id="406" name="Google Shape;406;g4b87c50167_0_10:notes"/>
          <p:cNvSpPr/>
          <p:nvPr>
            <p:ph idx="2" type="sldImg"/>
          </p:nvPr>
        </p:nvSpPr>
        <p:spPr>
          <a:xfrm>
            <a:off x="381496" y="685795"/>
            <a:ext cx="6095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4c7a39e8a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4c7a39e8a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4c7a39e8aa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4c7a39e8aa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4c7a39e8aa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4c7a39e8aa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4b87c50167_0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4b87c50167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4b1b5f5f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4b1b5f5f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4c7a39e8aa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4c7a39e8aa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4b068c71f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4b068c71f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b7d346f1fa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b7d346f1fa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b7d346f1fa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b7d346f1fa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b7d346f1fa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b7d346f1fa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4b87c50167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4b87c50167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4b068c71fb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4b068c71fb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4b87c50167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4b87c50167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4b87c50167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4b87c50167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4b87c5016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4b87c5016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4b87c50167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4b87c50167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b7d346f1fa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b7d346f1fa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4b87c50167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4b87c50167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4b87c50167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4b87c50167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4b87c50167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4b87c50167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b7d346f1fa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b7d346f1fa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4b068c71fb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4b068c71fb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4b87c50167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4b87c50167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4b81714a8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4b81714a8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b7d346e13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b7d346e13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b7d346e13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b7d346e13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b7d346e13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b7d346e13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4b81714a8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4b81714a8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3" name="Google Shape;63;p16"/>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SzPts val="2000"/>
              <a:buChar char="●"/>
              <a:defRPr sz="2000"/>
            </a:lvl1pPr>
            <a:lvl2pPr indent="-342900" lvl="1" marL="914400" rtl="0">
              <a:spcBef>
                <a:spcPts val="1600"/>
              </a:spcBef>
              <a:spcAft>
                <a:spcPts val="0"/>
              </a:spcAft>
              <a:buSzPts val="1800"/>
              <a:buChar char="○"/>
              <a:defRPr sz="1800"/>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01" name="Shape 101"/>
        <p:cNvGrpSpPr/>
        <p:nvPr/>
      </p:nvGrpSpPr>
      <p:grpSpPr>
        <a:xfrm>
          <a:off x="0" y="0"/>
          <a:ext cx="0" cy="0"/>
          <a:chOff x="0" y="0"/>
          <a:chExt cx="0" cy="0"/>
        </a:xfrm>
      </p:grpSpPr>
      <p:sp>
        <p:nvSpPr>
          <p:cNvPr id="102" name="Google Shape;102;p26"/>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103" name="Google Shape;103;p26"/>
          <p:cNvSpPr txBox="1"/>
          <p:nvPr>
            <p:ph idx="1" type="subTitle"/>
          </p:nvPr>
        </p:nvSpPr>
        <p:spPr>
          <a:xfrm>
            <a:off x="457172" y="1203631"/>
            <a:ext cx="8228700" cy="29835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381000" marR="0" rtl="0" algn="l">
              <a:spcBef>
                <a:spcPts val="0"/>
              </a:spcBef>
              <a:spcAft>
                <a:spcPts val="0"/>
              </a:spcAft>
              <a:buSzPts val="1200"/>
              <a:buNone/>
              <a:defRPr b="0" i="0" sz="1500" u="none" cap="none" strike="noStrike"/>
            </a:lvl2pPr>
            <a:lvl3pPr indent="0" lvl="2" marL="762000" marR="0" rtl="0" algn="l">
              <a:spcBef>
                <a:spcPts val="0"/>
              </a:spcBef>
              <a:spcAft>
                <a:spcPts val="0"/>
              </a:spcAft>
              <a:buSzPts val="1200"/>
              <a:buNone/>
              <a:defRPr b="0" i="0" sz="1500" u="none" cap="none" strike="noStrike"/>
            </a:lvl3pPr>
            <a:lvl4pPr indent="0" lvl="3" marL="1143000" marR="0" rtl="0" algn="l">
              <a:spcBef>
                <a:spcPts val="0"/>
              </a:spcBef>
              <a:spcAft>
                <a:spcPts val="0"/>
              </a:spcAft>
              <a:buSzPts val="1200"/>
              <a:buNone/>
              <a:defRPr b="0" i="0" sz="1500" u="none" cap="none" strike="noStrike"/>
            </a:lvl4pPr>
            <a:lvl5pPr indent="0" lvl="4" marL="1524000" marR="0" rtl="0" algn="l">
              <a:spcBef>
                <a:spcPts val="0"/>
              </a:spcBef>
              <a:spcAft>
                <a:spcPts val="0"/>
              </a:spcAft>
              <a:buSzPts val="1200"/>
              <a:buNone/>
              <a:defRPr b="0" i="0" sz="1500" u="none" cap="none" strike="noStrike"/>
            </a:lvl5pPr>
            <a:lvl6pPr indent="0" lvl="5" marL="1905000" marR="0" rtl="0" algn="l">
              <a:spcBef>
                <a:spcPts val="0"/>
              </a:spcBef>
              <a:spcAft>
                <a:spcPts val="0"/>
              </a:spcAft>
              <a:buSzPts val="1200"/>
              <a:buNone/>
              <a:defRPr b="0" i="0" sz="1500" u="none" cap="none" strike="noStrike"/>
            </a:lvl6pPr>
            <a:lvl7pPr indent="0" lvl="6" marL="2286000" marR="0" rtl="0" algn="l">
              <a:spcBef>
                <a:spcPts val="0"/>
              </a:spcBef>
              <a:spcAft>
                <a:spcPts val="0"/>
              </a:spcAft>
              <a:buSzPts val="1200"/>
              <a:buNone/>
              <a:defRPr b="0" i="0" sz="1500" u="none" cap="none" strike="noStrike"/>
            </a:lvl7pPr>
            <a:lvl8pPr indent="0" lvl="7" marL="2667000" marR="0" rtl="0" algn="l">
              <a:spcBef>
                <a:spcPts val="0"/>
              </a:spcBef>
              <a:spcAft>
                <a:spcPts val="0"/>
              </a:spcAft>
              <a:buSzPts val="1200"/>
              <a:buNone/>
              <a:defRPr b="0" i="0" sz="1500" u="none" cap="none" strike="noStrike"/>
            </a:lvl8pPr>
            <a:lvl9pPr indent="0" lvl="8" marL="303530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04" name="Shape 104"/>
        <p:cNvGrpSpPr/>
        <p:nvPr/>
      </p:nvGrpSpPr>
      <p:grpSpPr>
        <a:xfrm>
          <a:off x="0" y="0"/>
          <a:ext cx="0" cy="0"/>
          <a:chOff x="0" y="0"/>
          <a:chExt cx="0" cy="0"/>
        </a:xfrm>
      </p:grpSpPr>
      <p:sp>
        <p:nvSpPr>
          <p:cNvPr id="105" name="Google Shape;105;p27"/>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106" name="Google Shape;106;p27"/>
          <p:cNvSpPr txBox="1"/>
          <p:nvPr>
            <p:ph idx="1" type="body"/>
          </p:nvPr>
        </p:nvSpPr>
        <p:spPr>
          <a:xfrm>
            <a:off x="457172" y="1203631"/>
            <a:ext cx="8228700" cy="29835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7" name="Shape 107"/>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08" name="Shape 108"/>
        <p:cNvGrpSpPr/>
        <p:nvPr/>
      </p:nvGrpSpPr>
      <p:grpSpPr>
        <a:xfrm>
          <a:off x="0" y="0"/>
          <a:ext cx="0" cy="0"/>
          <a:chOff x="0" y="0"/>
          <a:chExt cx="0" cy="0"/>
        </a:xfrm>
      </p:grpSpPr>
      <p:sp>
        <p:nvSpPr>
          <p:cNvPr id="109" name="Google Shape;109;p29"/>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110" name="Google Shape;110;p29"/>
          <p:cNvSpPr txBox="1"/>
          <p:nvPr>
            <p:ph idx="1" type="body"/>
          </p:nvPr>
        </p:nvSpPr>
        <p:spPr>
          <a:xfrm>
            <a:off x="457172" y="1203631"/>
            <a:ext cx="4015500" cy="29835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11" name="Google Shape;111;p29"/>
          <p:cNvSpPr txBox="1"/>
          <p:nvPr>
            <p:ph idx="2" type="body"/>
          </p:nvPr>
        </p:nvSpPr>
        <p:spPr>
          <a:xfrm>
            <a:off x="4673927" y="1203631"/>
            <a:ext cx="4015500" cy="29835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2" name="Shape 112"/>
        <p:cNvGrpSpPr/>
        <p:nvPr/>
      </p:nvGrpSpPr>
      <p:grpSpPr>
        <a:xfrm>
          <a:off x="0" y="0"/>
          <a:ext cx="0" cy="0"/>
          <a:chOff x="0" y="0"/>
          <a:chExt cx="0" cy="0"/>
        </a:xfrm>
      </p:grpSpPr>
      <p:sp>
        <p:nvSpPr>
          <p:cNvPr id="113" name="Google Shape;113;p30"/>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14" name="Shape 114"/>
        <p:cNvGrpSpPr/>
        <p:nvPr/>
      </p:nvGrpSpPr>
      <p:grpSpPr>
        <a:xfrm>
          <a:off x="0" y="0"/>
          <a:ext cx="0" cy="0"/>
          <a:chOff x="0" y="0"/>
          <a:chExt cx="0" cy="0"/>
        </a:xfrm>
      </p:grpSpPr>
      <p:sp>
        <p:nvSpPr>
          <p:cNvPr id="115" name="Google Shape;115;p31"/>
          <p:cNvSpPr txBox="1"/>
          <p:nvPr>
            <p:ph idx="1" type="subTitle"/>
          </p:nvPr>
        </p:nvSpPr>
        <p:spPr>
          <a:xfrm>
            <a:off x="457172" y="205014"/>
            <a:ext cx="8228700" cy="3981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381000" marR="0" rtl="0" algn="l">
              <a:spcBef>
                <a:spcPts val="0"/>
              </a:spcBef>
              <a:spcAft>
                <a:spcPts val="0"/>
              </a:spcAft>
              <a:buSzPts val="1200"/>
              <a:buNone/>
              <a:defRPr b="0" i="0" sz="1500" u="none" cap="none" strike="noStrike"/>
            </a:lvl2pPr>
            <a:lvl3pPr indent="0" lvl="2" marL="762000" marR="0" rtl="0" algn="l">
              <a:spcBef>
                <a:spcPts val="0"/>
              </a:spcBef>
              <a:spcAft>
                <a:spcPts val="0"/>
              </a:spcAft>
              <a:buSzPts val="1200"/>
              <a:buNone/>
              <a:defRPr b="0" i="0" sz="1500" u="none" cap="none" strike="noStrike"/>
            </a:lvl3pPr>
            <a:lvl4pPr indent="0" lvl="3" marL="1143000" marR="0" rtl="0" algn="l">
              <a:spcBef>
                <a:spcPts val="0"/>
              </a:spcBef>
              <a:spcAft>
                <a:spcPts val="0"/>
              </a:spcAft>
              <a:buSzPts val="1200"/>
              <a:buNone/>
              <a:defRPr b="0" i="0" sz="1500" u="none" cap="none" strike="noStrike"/>
            </a:lvl4pPr>
            <a:lvl5pPr indent="0" lvl="4" marL="1524000" marR="0" rtl="0" algn="l">
              <a:spcBef>
                <a:spcPts val="0"/>
              </a:spcBef>
              <a:spcAft>
                <a:spcPts val="0"/>
              </a:spcAft>
              <a:buSzPts val="1200"/>
              <a:buNone/>
              <a:defRPr b="0" i="0" sz="1500" u="none" cap="none" strike="noStrike"/>
            </a:lvl5pPr>
            <a:lvl6pPr indent="0" lvl="5" marL="1905000" marR="0" rtl="0" algn="l">
              <a:spcBef>
                <a:spcPts val="0"/>
              </a:spcBef>
              <a:spcAft>
                <a:spcPts val="0"/>
              </a:spcAft>
              <a:buSzPts val="1200"/>
              <a:buNone/>
              <a:defRPr b="0" i="0" sz="1500" u="none" cap="none" strike="noStrike"/>
            </a:lvl6pPr>
            <a:lvl7pPr indent="0" lvl="6" marL="2286000" marR="0" rtl="0" algn="l">
              <a:spcBef>
                <a:spcPts val="0"/>
              </a:spcBef>
              <a:spcAft>
                <a:spcPts val="0"/>
              </a:spcAft>
              <a:buSzPts val="1200"/>
              <a:buNone/>
              <a:defRPr b="0" i="0" sz="1500" u="none" cap="none" strike="noStrike"/>
            </a:lvl7pPr>
            <a:lvl8pPr indent="0" lvl="7" marL="2667000" marR="0" rtl="0" algn="l">
              <a:spcBef>
                <a:spcPts val="0"/>
              </a:spcBef>
              <a:spcAft>
                <a:spcPts val="0"/>
              </a:spcAft>
              <a:buSzPts val="1200"/>
              <a:buNone/>
              <a:defRPr b="0" i="0" sz="1500" u="none" cap="none" strike="noStrike"/>
            </a:lvl8pPr>
            <a:lvl9pPr indent="0" lvl="8" marL="303530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16" name="Shape 116"/>
        <p:cNvGrpSpPr/>
        <p:nvPr/>
      </p:nvGrpSpPr>
      <p:grpSpPr>
        <a:xfrm>
          <a:off x="0" y="0"/>
          <a:ext cx="0" cy="0"/>
          <a:chOff x="0" y="0"/>
          <a:chExt cx="0" cy="0"/>
        </a:xfrm>
      </p:grpSpPr>
      <p:sp>
        <p:nvSpPr>
          <p:cNvPr id="117" name="Google Shape;117;p32"/>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118" name="Google Shape;118;p32"/>
          <p:cNvSpPr txBox="1"/>
          <p:nvPr>
            <p:ph idx="1" type="body"/>
          </p:nvPr>
        </p:nvSpPr>
        <p:spPr>
          <a:xfrm>
            <a:off x="457172" y="1203631"/>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19" name="Google Shape;119;p32"/>
          <p:cNvSpPr txBox="1"/>
          <p:nvPr>
            <p:ph idx="2" type="body"/>
          </p:nvPr>
        </p:nvSpPr>
        <p:spPr>
          <a:xfrm>
            <a:off x="457172" y="2761933"/>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20" name="Google Shape;120;p32"/>
          <p:cNvSpPr txBox="1"/>
          <p:nvPr>
            <p:ph idx="3" type="body"/>
          </p:nvPr>
        </p:nvSpPr>
        <p:spPr>
          <a:xfrm>
            <a:off x="4673927" y="1203631"/>
            <a:ext cx="4015500" cy="29835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21" name="Shape 121"/>
        <p:cNvGrpSpPr/>
        <p:nvPr/>
      </p:nvGrpSpPr>
      <p:grpSpPr>
        <a:xfrm>
          <a:off x="0" y="0"/>
          <a:ext cx="0" cy="0"/>
          <a:chOff x="0" y="0"/>
          <a:chExt cx="0" cy="0"/>
        </a:xfrm>
      </p:grpSpPr>
      <p:sp>
        <p:nvSpPr>
          <p:cNvPr id="122" name="Google Shape;122;p33"/>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123" name="Google Shape;123;p33"/>
          <p:cNvSpPr txBox="1"/>
          <p:nvPr>
            <p:ph idx="1" type="body"/>
          </p:nvPr>
        </p:nvSpPr>
        <p:spPr>
          <a:xfrm>
            <a:off x="457172" y="1203631"/>
            <a:ext cx="4015500" cy="29835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24" name="Google Shape;124;p33"/>
          <p:cNvSpPr txBox="1"/>
          <p:nvPr>
            <p:ph idx="2" type="body"/>
          </p:nvPr>
        </p:nvSpPr>
        <p:spPr>
          <a:xfrm>
            <a:off x="4673927" y="1203631"/>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25" name="Google Shape;125;p33"/>
          <p:cNvSpPr txBox="1"/>
          <p:nvPr>
            <p:ph idx="3" type="body"/>
          </p:nvPr>
        </p:nvSpPr>
        <p:spPr>
          <a:xfrm>
            <a:off x="4673927" y="2761933"/>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26" name="Shape 126"/>
        <p:cNvGrpSpPr/>
        <p:nvPr/>
      </p:nvGrpSpPr>
      <p:grpSpPr>
        <a:xfrm>
          <a:off x="0" y="0"/>
          <a:ext cx="0" cy="0"/>
          <a:chOff x="0" y="0"/>
          <a:chExt cx="0" cy="0"/>
        </a:xfrm>
      </p:grpSpPr>
      <p:sp>
        <p:nvSpPr>
          <p:cNvPr id="127" name="Google Shape;127;p34"/>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128" name="Google Shape;128;p34"/>
          <p:cNvSpPr txBox="1"/>
          <p:nvPr>
            <p:ph idx="1" type="body"/>
          </p:nvPr>
        </p:nvSpPr>
        <p:spPr>
          <a:xfrm>
            <a:off x="457172" y="1203631"/>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29" name="Google Shape;129;p34"/>
          <p:cNvSpPr txBox="1"/>
          <p:nvPr>
            <p:ph idx="2" type="body"/>
          </p:nvPr>
        </p:nvSpPr>
        <p:spPr>
          <a:xfrm>
            <a:off x="4673927" y="1203631"/>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30" name="Google Shape;130;p34"/>
          <p:cNvSpPr txBox="1"/>
          <p:nvPr>
            <p:ph idx="3" type="body"/>
          </p:nvPr>
        </p:nvSpPr>
        <p:spPr>
          <a:xfrm>
            <a:off x="457172" y="2761933"/>
            <a:ext cx="82287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31" name="Shape 131"/>
        <p:cNvGrpSpPr/>
        <p:nvPr/>
      </p:nvGrpSpPr>
      <p:grpSpPr>
        <a:xfrm>
          <a:off x="0" y="0"/>
          <a:ext cx="0" cy="0"/>
          <a:chOff x="0" y="0"/>
          <a:chExt cx="0" cy="0"/>
        </a:xfrm>
      </p:grpSpPr>
      <p:sp>
        <p:nvSpPr>
          <p:cNvPr id="132" name="Google Shape;132;p35"/>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133" name="Google Shape;133;p35"/>
          <p:cNvSpPr txBox="1"/>
          <p:nvPr>
            <p:ph idx="1" type="body"/>
          </p:nvPr>
        </p:nvSpPr>
        <p:spPr>
          <a:xfrm>
            <a:off x="457172" y="1203631"/>
            <a:ext cx="82287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34" name="Google Shape;134;p35"/>
          <p:cNvSpPr txBox="1"/>
          <p:nvPr>
            <p:ph idx="2" type="body"/>
          </p:nvPr>
        </p:nvSpPr>
        <p:spPr>
          <a:xfrm>
            <a:off x="457172" y="2761933"/>
            <a:ext cx="82287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35" name="Shape 135"/>
        <p:cNvGrpSpPr/>
        <p:nvPr/>
      </p:nvGrpSpPr>
      <p:grpSpPr>
        <a:xfrm>
          <a:off x="0" y="0"/>
          <a:ext cx="0" cy="0"/>
          <a:chOff x="0" y="0"/>
          <a:chExt cx="0" cy="0"/>
        </a:xfrm>
      </p:grpSpPr>
      <p:sp>
        <p:nvSpPr>
          <p:cNvPr id="136" name="Google Shape;136;p36"/>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137" name="Google Shape;137;p36"/>
          <p:cNvSpPr txBox="1"/>
          <p:nvPr>
            <p:ph idx="1" type="body"/>
          </p:nvPr>
        </p:nvSpPr>
        <p:spPr>
          <a:xfrm>
            <a:off x="457172" y="1203631"/>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38" name="Google Shape;138;p36"/>
          <p:cNvSpPr txBox="1"/>
          <p:nvPr>
            <p:ph idx="2" type="body"/>
          </p:nvPr>
        </p:nvSpPr>
        <p:spPr>
          <a:xfrm>
            <a:off x="4673927" y="1203631"/>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39" name="Google Shape;139;p36"/>
          <p:cNvSpPr txBox="1"/>
          <p:nvPr>
            <p:ph idx="3" type="body"/>
          </p:nvPr>
        </p:nvSpPr>
        <p:spPr>
          <a:xfrm>
            <a:off x="4673927" y="2761933"/>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40" name="Google Shape;140;p36"/>
          <p:cNvSpPr txBox="1"/>
          <p:nvPr>
            <p:ph idx="4" type="body"/>
          </p:nvPr>
        </p:nvSpPr>
        <p:spPr>
          <a:xfrm>
            <a:off x="457172" y="2761933"/>
            <a:ext cx="4015500" cy="14229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41" name="Shape 141"/>
        <p:cNvGrpSpPr/>
        <p:nvPr/>
      </p:nvGrpSpPr>
      <p:grpSpPr>
        <a:xfrm>
          <a:off x="0" y="0"/>
          <a:ext cx="0" cy="0"/>
          <a:chOff x="0" y="0"/>
          <a:chExt cx="0" cy="0"/>
        </a:xfrm>
      </p:grpSpPr>
      <p:sp>
        <p:nvSpPr>
          <p:cNvPr id="142" name="Google Shape;142;p37"/>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143" name="Google Shape;143;p37"/>
          <p:cNvSpPr txBox="1"/>
          <p:nvPr>
            <p:ph idx="1" type="body"/>
          </p:nvPr>
        </p:nvSpPr>
        <p:spPr>
          <a:xfrm>
            <a:off x="457172" y="1203631"/>
            <a:ext cx="8228700" cy="29835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44" name="Google Shape;144;p37"/>
          <p:cNvSpPr txBox="1"/>
          <p:nvPr>
            <p:ph idx="2" type="body"/>
          </p:nvPr>
        </p:nvSpPr>
        <p:spPr>
          <a:xfrm>
            <a:off x="457172" y="1203631"/>
            <a:ext cx="8228700" cy="29835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145" name="Google Shape;145;p37"/>
          <p:cNvSpPr/>
          <p:nvPr/>
        </p:nvSpPr>
        <p:spPr>
          <a:xfrm>
            <a:off x="457172" y="1203631"/>
            <a:ext cx="8228700" cy="2983500"/>
          </a:xfrm>
          <a:prstGeom prst="rect">
            <a:avLst/>
          </a:prstGeom>
          <a:noFill/>
          <a:ln>
            <a:noFill/>
          </a:ln>
        </p:spPr>
        <p:txBody>
          <a:bodyPr anchorCtr="0" anchor="ctr" bIns="76025" lIns="76025" spcFirstLastPara="1" rIns="76025" wrap="square" tIns="76025">
            <a:noAutofit/>
          </a:bodyPr>
          <a:lstStyle/>
          <a:p>
            <a:pPr indent="0" lvl="0" marL="0" rtl="0" algn="l">
              <a:spcBef>
                <a:spcPts val="0"/>
              </a:spcBef>
              <a:spcAft>
                <a:spcPts val="0"/>
              </a:spcAft>
              <a:buNone/>
            </a:pPr>
            <a:r>
              <a:t/>
            </a:r>
            <a:endParaRPr/>
          </a:p>
        </p:txBody>
      </p:sp>
      <p:sp>
        <p:nvSpPr>
          <p:cNvPr id="146" name="Google Shape;146;p37"/>
          <p:cNvSpPr/>
          <p:nvPr/>
        </p:nvSpPr>
        <p:spPr>
          <a:xfrm>
            <a:off x="457172" y="1203631"/>
            <a:ext cx="8228700" cy="2983500"/>
          </a:xfrm>
          <a:prstGeom prst="rect">
            <a:avLst/>
          </a:prstGeom>
          <a:noFill/>
          <a:ln>
            <a:noFill/>
          </a:ln>
        </p:spPr>
        <p:txBody>
          <a:bodyPr anchorCtr="0" anchor="ctr" bIns="76025" lIns="76025" spcFirstLastPara="1" rIns="76025" wrap="square" tIns="760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1" name="Shape 151"/>
        <p:cNvGrpSpPr/>
        <p:nvPr/>
      </p:nvGrpSpPr>
      <p:grpSpPr>
        <a:xfrm>
          <a:off x="0" y="0"/>
          <a:ext cx="0" cy="0"/>
          <a:chOff x="0" y="0"/>
          <a:chExt cx="0" cy="0"/>
        </a:xfrm>
      </p:grpSpPr>
      <p:sp>
        <p:nvSpPr>
          <p:cNvPr id="152" name="Google Shape;152;p3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3" name="Google Shape;153;p3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4" name="Google Shape;154;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5" name="Shape 155"/>
        <p:cNvGrpSpPr/>
        <p:nvPr/>
      </p:nvGrpSpPr>
      <p:grpSpPr>
        <a:xfrm>
          <a:off x="0" y="0"/>
          <a:ext cx="0" cy="0"/>
          <a:chOff x="0" y="0"/>
          <a:chExt cx="0" cy="0"/>
        </a:xfrm>
      </p:grpSpPr>
      <p:sp>
        <p:nvSpPr>
          <p:cNvPr id="156" name="Google Shape;156;p4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7" name="Google Shape;157;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8" name="Shape 158"/>
        <p:cNvGrpSpPr/>
        <p:nvPr/>
      </p:nvGrpSpPr>
      <p:grpSpPr>
        <a:xfrm>
          <a:off x="0" y="0"/>
          <a:ext cx="0" cy="0"/>
          <a:chOff x="0" y="0"/>
          <a:chExt cx="0" cy="0"/>
        </a:xfrm>
      </p:grpSpPr>
      <p:sp>
        <p:nvSpPr>
          <p:cNvPr id="159" name="Google Shape;159;p41"/>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41"/>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42900" lvl="1" marL="914400" rtl="0">
              <a:spcBef>
                <a:spcPts val="1600"/>
              </a:spcBef>
              <a:spcAft>
                <a:spcPts val="0"/>
              </a:spcAft>
              <a:buSzPts val="1800"/>
              <a:buChar char="○"/>
              <a:defRPr sz="1800"/>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61" name="Google Shape;161;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2" name="Shape 162"/>
        <p:cNvGrpSpPr/>
        <p:nvPr/>
      </p:nvGrpSpPr>
      <p:grpSpPr>
        <a:xfrm>
          <a:off x="0" y="0"/>
          <a:ext cx="0" cy="0"/>
          <a:chOff x="0" y="0"/>
          <a:chExt cx="0" cy="0"/>
        </a:xfrm>
      </p:grpSpPr>
      <p:sp>
        <p:nvSpPr>
          <p:cNvPr id="163" name="Google Shape;163;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4" name="Google Shape;164;p42"/>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65" name="Google Shape;165;p42"/>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66" name="Google Shape;166;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7" name="Shape 167"/>
        <p:cNvGrpSpPr/>
        <p:nvPr/>
      </p:nvGrpSpPr>
      <p:grpSpPr>
        <a:xfrm>
          <a:off x="0" y="0"/>
          <a:ext cx="0" cy="0"/>
          <a:chOff x="0" y="0"/>
          <a:chExt cx="0" cy="0"/>
        </a:xfrm>
      </p:grpSpPr>
      <p:sp>
        <p:nvSpPr>
          <p:cNvPr id="168" name="Google Shape;168;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9" name="Google Shape;169;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0" name="Shape 170"/>
        <p:cNvGrpSpPr/>
        <p:nvPr/>
      </p:nvGrpSpPr>
      <p:grpSpPr>
        <a:xfrm>
          <a:off x="0" y="0"/>
          <a:ext cx="0" cy="0"/>
          <a:chOff x="0" y="0"/>
          <a:chExt cx="0" cy="0"/>
        </a:xfrm>
      </p:grpSpPr>
      <p:sp>
        <p:nvSpPr>
          <p:cNvPr id="171" name="Google Shape;171;p44"/>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2" name="Google Shape;172;p44"/>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73" name="Google Shape;173;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4" name="Shape 174"/>
        <p:cNvGrpSpPr/>
        <p:nvPr/>
      </p:nvGrpSpPr>
      <p:grpSpPr>
        <a:xfrm>
          <a:off x="0" y="0"/>
          <a:ext cx="0" cy="0"/>
          <a:chOff x="0" y="0"/>
          <a:chExt cx="0" cy="0"/>
        </a:xfrm>
      </p:grpSpPr>
      <p:sp>
        <p:nvSpPr>
          <p:cNvPr id="175" name="Google Shape;175;p45"/>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76" name="Google Shape;176;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7" name="Shape 177"/>
        <p:cNvGrpSpPr/>
        <p:nvPr/>
      </p:nvGrpSpPr>
      <p:grpSpPr>
        <a:xfrm>
          <a:off x="0" y="0"/>
          <a:ext cx="0" cy="0"/>
          <a:chOff x="0" y="0"/>
          <a:chExt cx="0" cy="0"/>
        </a:xfrm>
      </p:grpSpPr>
      <p:sp>
        <p:nvSpPr>
          <p:cNvPr id="178" name="Google Shape;178;p4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6"/>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80" name="Google Shape;180;p46"/>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1" name="Google Shape;181;p46"/>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82" name="Google Shape;182;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3" name="Shape 183"/>
        <p:cNvGrpSpPr/>
        <p:nvPr/>
      </p:nvGrpSpPr>
      <p:grpSpPr>
        <a:xfrm>
          <a:off x="0" y="0"/>
          <a:ext cx="0" cy="0"/>
          <a:chOff x="0" y="0"/>
          <a:chExt cx="0" cy="0"/>
        </a:xfrm>
      </p:grpSpPr>
      <p:sp>
        <p:nvSpPr>
          <p:cNvPr id="184" name="Google Shape;184;p47"/>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85" name="Google Shape;185;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6" name="Shape 186"/>
        <p:cNvGrpSpPr/>
        <p:nvPr/>
      </p:nvGrpSpPr>
      <p:grpSpPr>
        <a:xfrm>
          <a:off x="0" y="0"/>
          <a:ext cx="0" cy="0"/>
          <a:chOff x="0" y="0"/>
          <a:chExt cx="0" cy="0"/>
        </a:xfrm>
      </p:grpSpPr>
      <p:sp>
        <p:nvSpPr>
          <p:cNvPr id="187" name="Google Shape;187;p48"/>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88" name="Google Shape;188;p48"/>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89" name="Google Shape;189;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0" name="Shape 190"/>
        <p:cNvGrpSpPr/>
        <p:nvPr/>
      </p:nvGrpSpPr>
      <p:grpSpPr>
        <a:xfrm>
          <a:off x="0" y="0"/>
          <a:ext cx="0" cy="0"/>
          <a:chOff x="0" y="0"/>
          <a:chExt cx="0" cy="0"/>
        </a:xfrm>
      </p:grpSpPr>
      <p:sp>
        <p:nvSpPr>
          <p:cNvPr id="191" name="Google Shape;191;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6" name="Shape 196"/>
        <p:cNvGrpSpPr/>
        <p:nvPr/>
      </p:nvGrpSpPr>
      <p:grpSpPr>
        <a:xfrm>
          <a:off x="0" y="0"/>
          <a:ext cx="0" cy="0"/>
          <a:chOff x="0" y="0"/>
          <a:chExt cx="0" cy="0"/>
        </a:xfrm>
      </p:grpSpPr>
      <p:sp>
        <p:nvSpPr>
          <p:cNvPr id="197" name="Google Shape;197;p5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98" name="Google Shape;198;p5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99" name="Google Shape;199;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0" name="Shape 200"/>
        <p:cNvGrpSpPr/>
        <p:nvPr/>
      </p:nvGrpSpPr>
      <p:grpSpPr>
        <a:xfrm>
          <a:off x="0" y="0"/>
          <a:ext cx="0" cy="0"/>
          <a:chOff x="0" y="0"/>
          <a:chExt cx="0" cy="0"/>
        </a:xfrm>
      </p:grpSpPr>
      <p:sp>
        <p:nvSpPr>
          <p:cNvPr id="201" name="Google Shape;201;p5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2" name="Google Shape;202;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3" name="Shape 203"/>
        <p:cNvGrpSpPr/>
        <p:nvPr/>
      </p:nvGrpSpPr>
      <p:grpSpPr>
        <a:xfrm>
          <a:off x="0" y="0"/>
          <a:ext cx="0" cy="0"/>
          <a:chOff x="0" y="0"/>
          <a:chExt cx="0" cy="0"/>
        </a:xfrm>
      </p:grpSpPr>
      <p:sp>
        <p:nvSpPr>
          <p:cNvPr id="204" name="Google Shape;204;p53"/>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5" name="Google Shape;205;p53"/>
          <p:cNvSpPr txBox="1"/>
          <p:nvPr>
            <p:ph idx="1" type="body"/>
          </p:nvPr>
        </p:nvSpPr>
        <p:spPr>
          <a:xfrm>
            <a:off x="311700" y="923875"/>
            <a:ext cx="8520600" cy="3416400"/>
          </a:xfrm>
          <a:prstGeom prst="rect">
            <a:avLst/>
          </a:prstGeom>
          <a:ln>
            <a:noFill/>
          </a:ln>
        </p:spPr>
        <p:txBody>
          <a:bodyPr anchorCtr="0" anchor="t" bIns="91425" lIns="91425" spcFirstLastPara="1" rIns="91425" wrap="square" tIns="91425">
            <a:noAutofit/>
          </a:bodyPr>
          <a:lstStyle>
            <a:lvl1pPr indent="-381000" lvl="0" marL="457200" rtl="0">
              <a:spcBef>
                <a:spcPts val="0"/>
              </a:spcBef>
              <a:spcAft>
                <a:spcPts val="0"/>
              </a:spcAft>
              <a:buClr>
                <a:srgbClr val="000000"/>
              </a:buClr>
              <a:buSzPts val="2400"/>
              <a:buChar char="●"/>
              <a:defRPr>
                <a:solidFill>
                  <a:srgbClr val="000000"/>
                </a:solidFill>
              </a:defRPr>
            </a:lvl1pPr>
            <a:lvl2pPr indent="-342900" lvl="1" marL="914400" rtl="0">
              <a:spcBef>
                <a:spcPts val="1600"/>
              </a:spcBef>
              <a:spcAft>
                <a:spcPts val="0"/>
              </a:spcAft>
              <a:buClr>
                <a:srgbClr val="000000"/>
              </a:buClr>
              <a:buSzPts val="1800"/>
              <a:buChar char="○"/>
              <a:defRPr sz="1800">
                <a:solidFill>
                  <a:srgbClr val="000000"/>
                </a:solidFill>
              </a:defRPr>
            </a:lvl2pPr>
            <a:lvl3pPr indent="-342900" lvl="2" marL="1371600" rtl="0">
              <a:spcBef>
                <a:spcPts val="1600"/>
              </a:spcBef>
              <a:spcAft>
                <a:spcPts val="0"/>
              </a:spcAft>
              <a:buClr>
                <a:srgbClr val="000000"/>
              </a:buClr>
              <a:buSzPts val="1800"/>
              <a:buChar char="■"/>
              <a:defRPr>
                <a:solidFill>
                  <a:srgbClr val="000000"/>
                </a:solidFill>
              </a:defRPr>
            </a:lvl3pPr>
            <a:lvl4pPr indent="-317500" lvl="3" marL="1828800" rtl="0">
              <a:spcBef>
                <a:spcPts val="1600"/>
              </a:spcBef>
              <a:spcAft>
                <a:spcPts val="0"/>
              </a:spcAft>
              <a:buClr>
                <a:srgbClr val="000000"/>
              </a:buClr>
              <a:buSzPts val="1400"/>
              <a:buChar char="●"/>
              <a:defRPr>
                <a:solidFill>
                  <a:srgbClr val="000000"/>
                </a:solidFill>
              </a:defRPr>
            </a:lvl4pPr>
            <a:lvl5pPr indent="-317500" lvl="4" marL="2286000" rtl="0">
              <a:spcBef>
                <a:spcPts val="1600"/>
              </a:spcBef>
              <a:spcAft>
                <a:spcPts val="0"/>
              </a:spcAft>
              <a:buClr>
                <a:srgbClr val="000000"/>
              </a:buClr>
              <a:buSzPts val="1400"/>
              <a:buChar char="○"/>
              <a:defRPr>
                <a:solidFill>
                  <a:srgbClr val="000000"/>
                </a:solidFill>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06" name="Google Shape;206;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7" name="Shape 207"/>
        <p:cNvGrpSpPr/>
        <p:nvPr/>
      </p:nvGrpSpPr>
      <p:grpSpPr>
        <a:xfrm>
          <a:off x="0" y="0"/>
          <a:ext cx="0" cy="0"/>
          <a:chOff x="0" y="0"/>
          <a:chExt cx="0" cy="0"/>
        </a:xfrm>
      </p:grpSpPr>
      <p:sp>
        <p:nvSpPr>
          <p:cNvPr id="208" name="Google Shape;208;p54"/>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9" name="Google Shape;209;p5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10" name="Google Shape;210;p54"/>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11" name="Google Shape;211;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2" name="Shape 212"/>
        <p:cNvGrpSpPr/>
        <p:nvPr/>
      </p:nvGrpSpPr>
      <p:grpSpPr>
        <a:xfrm>
          <a:off x="0" y="0"/>
          <a:ext cx="0" cy="0"/>
          <a:chOff x="0" y="0"/>
          <a:chExt cx="0" cy="0"/>
        </a:xfrm>
      </p:grpSpPr>
      <p:sp>
        <p:nvSpPr>
          <p:cNvPr id="213" name="Google Shape;213;p55"/>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4" name="Google Shape;214;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5" name="Shape 215"/>
        <p:cNvGrpSpPr/>
        <p:nvPr/>
      </p:nvGrpSpPr>
      <p:grpSpPr>
        <a:xfrm>
          <a:off x="0" y="0"/>
          <a:ext cx="0" cy="0"/>
          <a:chOff x="0" y="0"/>
          <a:chExt cx="0" cy="0"/>
        </a:xfrm>
      </p:grpSpPr>
      <p:sp>
        <p:nvSpPr>
          <p:cNvPr id="216" name="Google Shape;216;p5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7" name="Google Shape;217;p5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18" name="Google Shape;218;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19" name="Shape 219"/>
        <p:cNvGrpSpPr/>
        <p:nvPr/>
      </p:nvGrpSpPr>
      <p:grpSpPr>
        <a:xfrm>
          <a:off x="0" y="0"/>
          <a:ext cx="0" cy="0"/>
          <a:chOff x="0" y="0"/>
          <a:chExt cx="0" cy="0"/>
        </a:xfrm>
      </p:grpSpPr>
      <p:sp>
        <p:nvSpPr>
          <p:cNvPr id="220" name="Google Shape;220;p57"/>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21" name="Google Shape;221;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22" name="Shape 222"/>
        <p:cNvGrpSpPr/>
        <p:nvPr/>
      </p:nvGrpSpPr>
      <p:grpSpPr>
        <a:xfrm>
          <a:off x="0" y="0"/>
          <a:ext cx="0" cy="0"/>
          <a:chOff x="0" y="0"/>
          <a:chExt cx="0" cy="0"/>
        </a:xfrm>
      </p:grpSpPr>
      <p:sp>
        <p:nvSpPr>
          <p:cNvPr id="223" name="Google Shape;223;p5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8"/>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25" name="Google Shape;225;p58"/>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6" name="Google Shape;226;p58"/>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81000" lvl="0" marL="457200" rtl="0">
              <a:spcBef>
                <a:spcPts val="0"/>
              </a:spcBef>
              <a:spcAft>
                <a:spcPts val="0"/>
              </a:spcAft>
              <a:buSzPts val="2400"/>
              <a:buChar char="●"/>
              <a:defRPr/>
            </a:lvl1pPr>
            <a:lvl2pPr indent="-355600" lvl="1" marL="914400" rtl="0">
              <a:spcBef>
                <a:spcPts val="1600"/>
              </a:spcBef>
              <a:spcAft>
                <a:spcPts val="0"/>
              </a:spcAft>
              <a:buSzPts val="2000"/>
              <a:buChar char="○"/>
              <a:defRPr/>
            </a:lvl2pPr>
            <a:lvl3pPr indent="-342900" lvl="2" marL="1371600" rtl="0">
              <a:spcBef>
                <a:spcPts val="1600"/>
              </a:spcBef>
              <a:spcAft>
                <a:spcPts val="0"/>
              </a:spcAft>
              <a:buSzPts val="18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27" name="Google Shape;227;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8" name="Shape 228"/>
        <p:cNvGrpSpPr/>
        <p:nvPr/>
      </p:nvGrpSpPr>
      <p:grpSpPr>
        <a:xfrm>
          <a:off x="0" y="0"/>
          <a:ext cx="0" cy="0"/>
          <a:chOff x="0" y="0"/>
          <a:chExt cx="0" cy="0"/>
        </a:xfrm>
      </p:grpSpPr>
      <p:sp>
        <p:nvSpPr>
          <p:cNvPr id="229" name="Google Shape;229;p59"/>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400"/>
              <a:buNone/>
              <a:defRPr/>
            </a:lvl1pPr>
          </a:lstStyle>
          <a:p/>
        </p:txBody>
      </p:sp>
      <p:sp>
        <p:nvSpPr>
          <p:cNvPr id="230" name="Google Shape;230;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1" name="Shape 231"/>
        <p:cNvGrpSpPr/>
        <p:nvPr/>
      </p:nvGrpSpPr>
      <p:grpSpPr>
        <a:xfrm>
          <a:off x="0" y="0"/>
          <a:ext cx="0" cy="0"/>
          <a:chOff x="0" y="0"/>
          <a:chExt cx="0" cy="0"/>
        </a:xfrm>
      </p:grpSpPr>
      <p:sp>
        <p:nvSpPr>
          <p:cNvPr id="232" name="Google Shape;232;p6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33" name="Google Shape;233;p60"/>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81000" lvl="0" marL="457200" rtl="0" algn="ctr">
              <a:spcBef>
                <a:spcPts val="0"/>
              </a:spcBef>
              <a:spcAft>
                <a:spcPts val="0"/>
              </a:spcAft>
              <a:buSzPts val="2400"/>
              <a:buChar char="●"/>
              <a:defRPr/>
            </a:lvl1pPr>
            <a:lvl2pPr indent="-355600" lvl="1" marL="914400" rtl="0" algn="ctr">
              <a:spcBef>
                <a:spcPts val="1600"/>
              </a:spcBef>
              <a:spcAft>
                <a:spcPts val="0"/>
              </a:spcAft>
              <a:buSzPts val="2000"/>
              <a:buChar char="○"/>
              <a:defRPr/>
            </a:lvl2pPr>
            <a:lvl3pPr indent="-342900" lvl="2" marL="1371600" rtl="0" algn="ctr">
              <a:spcBef>
                <a:spcPts val="1600"/>
              </a:spcBef>
              <a:spcAft>
                <a:spcPts val="0"/>
              </a:spcAft>
              <a:buSzPts val="18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234" name="Google Shape;234;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5" name="Shape 235"/>
        <p:cNvGrpSpPr/>
        <p:nvPr/>
      </p:nvGrpSpPr>
      <p:grpSpPr>
        <a:xfrm>
          <a:off x="0" y="0"/>
          <a:ext cx="0" cy="0"/>
          <a:chOff x="0" y="0"/>
          <a:chExt cx="0" cy="0"/>
        </a:xfrm>
      </p:grpSpPr>
      <p:sp>
        <p:nvSpPr>
          <p:cNvPr id="236" name="Google Shape;236;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6.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4.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3" Type="http://schemas.openxmlformats.org/officeDocument/2006/relationships/theme" Target="../theme/theme1.xml"/><Relationship Id="rId12" Type="http://schemas.openxmlformats.org/officeDocument/2006/relationships/slideLayout" Target="../slideLayouts/slideLayout34.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5.xml"/><Relationship Id="rId10" Type="http://schemas.openxmlformats.org/officeDocument/2006/relationships/slideLayout" Target="../slideLayouts/slideLayout44.xml"/><Relationship Id="rId12" Type="http://schemas.openxmlformats.org/officeDocument/2006/relationships/theme" Target="../theme/theme5.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9" Type="http://schemas.openxmlformats.org/officeDocument/2006/relationships/slideLayout" Target="../slideLayouts/slideLayout43.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6.xml"/><Relationship Id="rId10" Type="http://schemas.openxmlformats.org/officeDocument/2006/relationships/slideLayout" Target="../slideLayouts/slideLayout55.xml"/><Relationship Id="rId12" Type="http://schemas.openxmlformats.org/officeDocument/2006/relationships/theme" Target="../theme/theme3.xml"/><Relationship Id="rId1" Type="http://schemas.openxmlformats.org/officeDocument/2006/relationships/slideLayout" Target="../slideLayouts/slideLayout46.xml"/><Relationship Id="rId2" Type="http://schemas.openxmlformats.org/officeDocument/2006/relationships/slideLayout" Target="../slideLayouts/slideLayout47.xml"/><Relationship Id="rId3" Type="http://schemas.openxmlformats.org/officeDocument/2006/relationships/slideLayout" Target="../slideLayouts/slideLayout48.xml"/><Relationship Id="rId4" Type="http://schemas.openxmlformats.org/officeDocument/2006/relationships/slideLayout" Target="../slideLayouts/slideLayout49.xml"/><Relationship Id="rId9" Type="http://schemas.openxmlformats.org/officeDocument/2006/relationships/slideLayout" Target="../slideLayouts/slideLayout54.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5"/>
          <p:cNvSpPr txBox="1"/>
          <p:nvPr>
            <p:ph type="title"/>
          </p:nvPr>
        </p:nvSpPr>
        <p:spPr>
          <a:xfrm>
            <a:off x="457172" y="205014"/>
            <a:ext cx="8228700" cy="858600"/>
          </a:xfrm>
          <a:prstGeom prst="rect">
            <a:avLst/>
          </a:prstGeom>
          <a:noFill/>
          <a:ln>
            <a:noFill/>
          </a:ln>
        </p:spPr>
        <p:txBody>
          <a:bodyPr anchorCtr="0" anchor="ctr"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0" marR="0" rtl="0" algn="l">
              <a:spcBef>
                <a:spcPts val="0"/>
              </a:spcBef>
              <a:spcAft>
                <a:spcPts val="0"/>
              </a:spcAft>
              <a:buSzPts val="1200"/>
              <a:buNone/>
              <a:defRPr b="0" i="0" sz="1500" u="none" cap="none" strike="noStrike"/>
            </a:lvl2pPr>
            <a:lvl3pPr indent="0" lvl="2" marL="0" marR="0" rtl="0" algn="l">
              <a:spcBef>
                <a:spcPts val="0"/>
              </a:spcBef>
              <a:spcAft>
                <a:spcPts val="0"/>
              </a:spcAft>
              <a:buSzPts val="1200"/>
              <a:buNone/>
              <a:defRPr b="0" i="0" sz="1500" u="none" cap="none" strike="noStrike"/>
            </a:lvl3pPr>
            <a:lvl4pPr indent="0" lvl="3" marL="0" marR="0" rtl="0" algn="l">
              <a:spcBef>
                <a:spcPts val="0"/>
              </a:spcBef>
              <a:spcAft>
                <a:spcPts val="0"/>
              </a:spcAft>
              <a:buSzPts val="1200"/>
              <a:buNone/>
              <a:defRPr b="0" i="0" sz="1500" u="none" cap="none" strike="noStrike"/>
            </a:lvl4pPr>
            <a:lvl5pPr indent="0" lvl="4" marL="0" marR="0" rtl="0" algn="l">
              <a:spcBef>
                <a:spcPts val="0"/>
              </a:spcBef>
              <a:spcAft>
                <a:spcPts val="0"/>
              </a:spcAft>
              <a:buSzPts val="1200"/>
              <a:buNone/>
              <a:defRPr b="0" i="0" sz="1500" u="none" cap="none" strike="noStrike"/>
            </a:lvl5pPr>
            <a:lvl6pPr indent="0" lvl="5" marL="0" marR="0" rtl="0" algn="l">
              <a:spcBef>
                <a:spcPts val="0"/>
              </a:spcBef>
              <a:spcAft>
                <a:spcPts val="0"/>
              </a:spcAft>
              <a:buSzPts val="1200"/>
              <a:buNone/>
              <a:defRPr b="0" i="0" sz="1500" u="none" cap="none" strike="noStrike"/>
            </a:lvl6pPr>
            <a:lvl7pPr indent="0" lvl="6" marL="0" marR="0" rtl="0" algn="l">
              <a:spcBef>
                <a:spcPts val="0"/>
              </a:spcBef>
              <a:spcAft>
                <a:spcPts val="0"/>
              </a:spcAft>
              <a:buSzPts val="1200"/>
              <a:buNone/>
              <a:defRPr b="0" i="0" sz="1500" u="none" cap="none" strike="noStrike"/>
            </a:lvl7pPr>
            <a:lvl8pPr indent="0" lvl="7" marL="0" marR="0" rtl="0" algn="l">
              <a:spcBef>
                <a:spcPts val="0"/>
              </a:spcBef>
              <a:spcAft>
                <a:spcPts val="0"/>
              </a:spcAft>
              <a:buSzPts val="1200"/>
              <a:buNone/>
              <a:defRPr b="0" i="0" sz="1500" u="none" cap="none" strike="noStrike"/>
            </a:lvl8pPr>
            <a:lvl9pPr indent="0" lvl="8" marL="0" marR="0" rtl="0" algn="l">
              <a:spcBef>
                <a:spcPts val="0"/>
              </a:spcBef>
              <a:spcAft>
                <a:spcPts val="0"/>
              </a:spcAft>
              <a:buSzPts val="1200"/>
              <a:buNone/>
              <a:defRPr b="0" i="0" sz="1500" u="none" cap="none" strike="noStrike"/>
            </a:lvl9pPr>
          </a:lstStyle>
          <a:p/>
        </p:txBody>
      </p:sp>
      <p:sp>
        <p:nvSpPr>
          <p:cNvPr id="97" name="Google Shape;97;p25"/>
          <p:cNvSpPr txBox="1"/>
          <p:nvPr>
            <p:ph idx="1" type="body"/>
          </p:nvPr>
        </p:nvSpPr>
        <p:spPr>
          <a:xfrm>
            <a:off x="457172" y="1203631"/>
            <a:ext cx="8228700" cy="2983500"/>
          </a:xfrm>
          <a:prstGeom prst="rect">
            <a:avLst/>
          </a:prstGeom>
          <a:noFill/>
          <a:ln>
            <a:noFill/>
          </a:ln>
        </p:spPr>
        <p:txBody>
          <a:bodyPr anchorCtr="0" anchor="t" bIns="76025" lIns="76025" spcFirstLastPara="1" rIns="76025" wrap="square" tIns="76025">
            <a:noAutofit/>
          </a:bodyPr>
          <a:lstStyle>
            <a:lvl1pPr indent="-228600" lvl="0" marL="457200" marR="0" rtl="0" algn="l">
              <a:spcBef>
                <a:spcPts val="0"/>
              </a:spcBef>
              <a:spcAft>
                <a:spcPts val="0"/>
              </a:spcAft>
              <a:buSzPts val="1200"/>
              <a:buNone/>
              <a:defRPr b="0" i="0" sz="1500" u="none" cap="none" strike="noStrike"/>
            </a:lvl1pPr>
            <a:lvl2pPr indent="-228600" lvl="1" marL="914400" marR="0" rtl="0" algn="l">
              <a:spcBef>
                <a:spcPts val="0"/>
              </a:spcBef>
              <a:spcAft>
                <a:spcPts val="0"/>
              </a:spcAft>
              <a:buSzPts val="1200"/>
              <a:buNone/>
              <a:defRPr b="0" i="0" sz="1500" u="none" cap="none" strike="noStrike"/>
            </a:lvl2pPr>
            <a:lvl3pPr indent="-228600" lvl="2" marL="1371600" marR="0" rtl="0" algn="l">
              <a:spcBef>
                <a:spcPts val="0"/>
              </a:spcBef>
              <a:spcAft>
                <a:spcPts val="0"/>
              </a:spcAft>
              <a:buSzPts val="1200"/>
              <a:buNone/>
              <a:defRPr b="0" i="0" sz="1500" u="none" cap="none" strike="noStrike"/>
            </a:lvl3pPr>
            <a:lvl4pPr indent="-228600" lvl="3" marL="1828800" marR="0" rtl="0" algn="l">
              <a:spcBef>
                <a:spcPts val="0"/>
              </a:spcBef>
              <a:spcAft>
                <a:spcPts val="0"/>
              </a:spcAft>
              <a:buSzPts val="1200"/>
              <a:buNone/>
              <a:defRPr b="0" i="0" sz="1500" u="none" cap="none" strike="noStrike"/>
            </a:lvl4pPr>
            <a:lvl5pPr indent="-228600" lvl="4" marL="2286000" marR="0" rtl="0" algn="l">
              <a:spcBef>
                <a:spcPts val="0"/>
              </a:spcBef>
              <a:spcAft>
                <a:spcPts val="0"/>
              </a:spcAft>
              <a:buSzPts val="1200"/>
              <a:buNone/>
              <a:defRPr b="0" i="0" sz="1500" u="none" cap="none" strike="noStrike"/>
            </a:lvl5pPr>
            <a:lvl6pPr indent="-228600" lvl="5" marL="2743200" marR="0" rtl="0" algn="l">
              <a:spcBef>
                <a:spcPts val="0"/>
              </a:spcBef>
              <a:spcAft>
                <a:spcPts val="0"/>
              </a:spcAft>
              <a:buSzPts val="1200"/>
              <a:buNone/>
              <a:defRPr b="0" i="0" sz="1500" u="none" cap="none" strike="noStrike"/>
            </a:lvl6pPr>
            <a:lvl7pPr indent="-228600" lvl="6" marL="3200400" marR="0" rtl="0" algn="l">
              <a:spcBef>
                <a:spcPts val="0"/>
              </a:spcBef>
              <a:spcAft>
                <a:spcPts val="0"/>
              </a:spcAft>
              <a:buSzPts val="1200"/>
              <a:buNone/>
              <a:defRPr b="0" i="0" sz="1500" u="none" cap="none" strike="noStrike"/>
            </a:lvl7pPr>
            <a:lvl8pPr indent="-228600" lvl="7" marL="3657600" marR="0" rtl="0" algn="l">
              <a:spcBef>
                <a:spcPts val="0"/>
              </a:spcBef>
              <a:spcAft>
                <a:spcPts val="0"/>
              </a:spcAft>
              <a:buSzPts val="1200"/>
              <a:buNone/>
              <a:defRPr b="0" i="0" sz="1500" u="none" cap="none" strike="noStrike"/>
            </a:lvl8pPr>
            <a:lvl9pPr indent="-228600" lvl="8" marL="4114800" marR="0" rtl="0" algn="l">
              <a:spcBef>
                <a:spcPts val="0"/>
              </a:spcBef>
              <a:spcAft>
                <a:spcPts val="0"/>
              </a:spcAft>
              <a:buSzPts val="1200"/>
              <a:buNone/>
              <a:defRPr b="0" i="0" sz="1500" u="none" cap="none" strike="noStrike"/>
            </a:lvl9pPr>
          </a:lstStyle>
          <a:p/>
        </p:txBody>
      </p:sp>
      <p:sp>
        <p:nvSpPr>
          <p:cNvPr id="98" name="Google Shape;98;p25"/>
          <p:cNvSpPr txBox="1"/>
          <p:nvPr>
            <p:ph idx="10" type="dt"/>
          </p:nvPr>
        </p:nvSpPr>
        <p:spPr>
          <a:xfrm>
            <a:off x="457172" y="4685930"/>
            <a:ext cx="2130300" cy="354900"/>
          </a:xfrm>
          <a:prstGeom prst="rect">
            <a:avLst/>
          </a:prstGeom>
          <a:noFill/>
          <a:ln>
            <a:noFill/>
          </a:ln>
        </p:spPr>
        <p:txBody>
          <a:bodyPr anchorCtr="0" anchor="t"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381000" marR="0" rtl="0" algn="l">
              <a:spcBef>
                <a:spcPts val="0"/>
              </a:spcBef>
              <a:spcAft>
                <a:spcPts val="0"/>
              </a:spcAft>
              <a:buSzPts val="1200"/>
              <a:buNone/>
              <a:defRPr b="0" i="0" sz="1500" u="none" cap="none" strike="noStrike"/>
            </a:lvl2pPr>
            <a:lvl3pPr indent="0" lvl="2" marL="762000" marR="0" rtl="0" algn="l">
              <a:spcBef>
                <a:spcPts val="0"/>
              </a:spcBef>
              <a:spcAft>
                <a:spcPts val="0"/>
              </a:spcAft>
              <a:buSzPts val="1200"/>
              <a:buNone/>
              <a:defRPr b="0" i="0" sz="1500" u="none" cap="none" strike="noStrike"/>
            </a:lvl3pPr>
            <a:lvl4pPr indent="0" lvl="3" marL="1143000" marR="0" rtl="0" algn="l">
              <a:spcBef>
                <a:spcPts val="0"/>
              </a:spcBef>
              <a:spcAft>
                <a:spcPts val="0"/>
              </a:spcAft>
              <a:buSzPts val="1200"/>
              <a:buNone/>
              <a:defRPr b="0" i="0" sz="1500" u="none" cap="none" strike="noStrike"/>
            </a:lvl4pPr>
            <a:lvl5pPr indent="0" lvl="4" marL="1524000" marR="0" rtl="0" algn="l">
              <a:spcBef>
                <a:spcPts val="0"/>
              </a:spcBef>
              <a:spcAft>
                <a:spcPts val="0"/>
              </a:spcAft>
              <a:buSzPts val="1200"/>
              <a:buNone/>
              <a:defRPr b="0" i="0" sz="1500" u="none" cap="none" strike="noStrike"/>
            </a:lvl5pPr>
            <a:lvl6pPr indent="0" lvl="5" marL="1905000" marR="0" rtl="0" algn="l">
              <a:spcBef>
                <a:spcPts val="0"/>
              </a:spcBef>
              <a:spcAft>
                <a:spcPts val="0"/>
              </a:spcAft>
              <a:buSzPts val="1200"/>
              <a:buNone/>
              <a:defRPr b="0" i="0" sz="1500" u="none" cap="none" strike="noStrike"/>
            </a:lvl6pPr>
            <a:lvl7pPr indent="0" lvl="6" marL="2286000" marR="0" rtl="0" algn="l">
              <a:spcBef>
                <a:spcPts val="0"/>
              </a:spcBef>
              <a:spcAft>
                <a:spcPts val="0"/>
              </a:spcAft>
              <a:buSzPts val="1200"/>
              <a:buNone/>
              <a:defRPr b="0" i="0" sz="1500" u="none" cap="none" strike="noStrike"/>
            </a:lvl7pPr>
            <a:lvl8pPr indent="0" lvl="7" marL="2667000" marR="0" rtl="0" algn="l">
              <a:spcBef>
                <a:spcPts val="0"/>
              </a:spcBef>
              <a:spcAft>
                <a:spcPts val="0"/>
              </a:spcAft>
              <a:buSzPts val="1200"/>
              <a:buNone/>
              <a:defRPr b="0" i="0" sz="1500" u="none" cap="none" strike="noStrike"/>
            </a:lvl8pPr>
            <a:lvl9pPr indent="0" lvl="8" marL="3035300" marR="0" rtl="0" algn="l">
              <a:spcBef>
                <a:spcPts val="0"/>
              </a:spcBef>
              <a:spcAft>
                <a:spcPts val="0"/>
              </a:spcAft>
              <a:buSzPts val="1200"/>
              <a:buNone/>
              <a:defRPr b="0" i="0" sz="1500" u="none" cap="none" strike="noStrike"/>
            </a:lvl9pPr>
          </a:lstStyle>
          <a:p/>
        </p:txBody>
      </p:sp>
      <p:sp>
        <p:nvSpPr>
          <p:cNvPr id="99" name="Google Shape;99;p25"/>
          <p:cNvSpPr txBox="1"/>
          <p:nvPr>
            <p:ph idx="11" type="ftr"/>
          </p:nvPr>
        </p:nvSpPr>
        <p:spPr>
          <a:xfrm>
            <a:off x="3127054" y="4685930"/>
            <a:ext cx="2898000" cy="354900"/>
          </a:xfrm>
          <a:prstGeom prst="rect">
            <a:avLst/>
          </a:prstGeom>
          <a:noFill/>
          <a:ln>
            <a:noFill/>
          </a:ln>
        </p:spPr>
        <p:txBody>
          <a:bodyPr anchorCtr="0" anchor="t" bIns="76025" lIns="76025" spcFirstLastPara="1" rIns="76025" wrap="square" tIns="76025">
            <a:noAutofit/>
          </a:bodyPr>
          <a:lstStyle>
            <a:lvl1pPr indent="0" lvl="0" marL="0" marR="0" rtl="0" algn="l">
              <a:spcBef>
                <a:spcPts val="0"/>
              </a:spcBef>
              <a:spcAft>
                <a:spcPts val="0"/>
              </a:spcAft>
              <a:buSzPts val="1200"/>
              <a:buNone/>
              <a:defRPr b="0" i="0" sz="1500" u="none" cap="none" strike="noStrike"/>
            </a:lvl1pPr>
            <a:lvl2pPr indent="0" lvl="1" marL="381000" marR="0" rtl="0" algn="l">
              <a:spcBef>
                <a:spcPts val="0"/>
              </a:spcBef>
              <a:spcAft>
                <a:spcPts val="0"/>
              </a:spcAft>
              <a:buSzPts val="1200"/>
              <a:buNone/>
              <a:defRPr b="0" i="0" sz="1500" u="none" cap="none" strike="noStrike"/>
            </a:lvl2pPr>
            <a:lvl3pPr indent="0" lvl="2" marL="762000" marR="0" rtl="0" algn="l">
              <a:spcBef>
                <a:spcPts val="0"/>
              </a:spcBef>
              <a:spcAft>
                <a:spcPts val="0"/>
              </a:spcAft>
              <a:buSzPts val="1200"/>
              <a:buNone/>
              <a:defRPr b="0" i="0" sz="1500" u="none" cap="none" strike="noStrike"/>
            </a:lvl3pPr>
            <a:lvl4pPr indent="0" lvl="3" marL="1143000" marR="0" rtl="0" algn="l">
              <a:spcBef>
                <a:spcPts val="0"/>
              </a:spcBef>
              <a:spcAft>
                <a:spcPts val="0"/>
              </a:spcAft>
              <a:buSzPts val="1200"/>
              <a:buNone/>
              <a:defRPr b="0" i="0" sz="1500" u="none" cap="none" strike="noStrike"/>
            </a:lvl4pPr>
            <a:lvl5pPr indent="0" lvl="4" marL="1524000" marR="0" rtl="0" algn="l">
              <a:spcBef>
                <a:spcPts val="0"/>
              </a:spcBef>
              <a:spcAft>
                <a:spcPts val="0"/>
              </a:spcAft>
              <a:buSzPts val="1200"/>
              <a:buNone/>
              <a:defRPr b="0" i="0" sz="1500" u="none" cap="none" strike="noStrike"/>
            </a:lvl5pPr>
            <a:lvl6pPr indent="0" lvl="5" marL="1905000" marR="0" rtl="0" algn="l">
              <a:spcBef>
                <a:spcPts val="0"/>
              </a:spcBef>
              <a:spcAft>
                <a:spcPts val="0"/>
              </a:spcAft>
              <a:buSzPts val="1200"/>
              <a:buNone/>
              <a:defRPr b="0" i="0" sz="1500" u="none" cap="none" strike="noStrike"/>
            </a:lvl6pPr>
            <a:lvl7pPr indent="0" lvl="6" marL="2286000" marR="0" rtl="0" algn="l">
              <a:spcBef>
                <a:spcPts val="0"/>
              </a:spcBef>
              <a:spcAft>
                <a:spcPts val="0"/>
              </a:spcAft>
              <a:buSzPts val="1200"/>
              <a:buNone/>
              <a:defRPr b="0" i="0" sz="1500" u="none" cap="none" strike="noStrike"/>
            </a:lvl7pPr>
            <a:lvl8pPr indent="0" lvl="7" marL="2667000" marR="0" rtl="0" algn="l">
              <a:spcBef>
                <a:spcPts val="0"/>
              </a:spcBef>
              <a:spcAft>
                <a:spcPts val="0"/>
              </a:spcAft>
              <a:buSzPts val="1200"/>
              <a:buNone/>
              <a:defRPr b="0" i="0" sz="1500" u="none" cap="none" strike="noStrike"/>
            </a:lvl8pPr>
            <a:lvl9pPr indent="0" lvl="8" marL="3035300" marR="0" rtl="0" algn="l">
              <a:spcBef>
                <a:spcPts val="0"/>
              </a:spcBef>
              <a:spcAft>
                <a:spcPts val="0"/>
              </a:spcAft>
              <a:buSzPts val="1200"/>
              <a:buNone/>
              <a:defRPr b="0" i="0" sz="1500" u="none" cap="none" strike="noStrike"/>
            </a:lvl9pPr>
          </a:lstStyle>
          <a:p/>
        </p:txBody>
      </p:sp>
      <p:sp>
        <p:nvSpPr>
          <p:cNvPr id="100" name="Google Shape;100;p25"/>
          <p:cNvSpPr txBox="1"/>
          <p:nvPr>
            <p:ph idx="12" type="sldNum"/>
          </p:nvPr>
        </p:nvSpPr>
        <p:spPr>
          <a:xfrm>
            <a:off x="6555515" y="4685930"/>
            <a:ext cx="2130300" cy="354900"/>
          </a:xfrm>
          <a:prstGeom prst="rect">
            <a:avLst/>
          </a:prstGeom>
          <a:noFill/>
          <a:ln>
            <a:noFill/>
          </a:ln>
        </p:spPr>
        <p:txBody>
          <a:bodyPr anchorCtr="0" anchor="t" bIns="0" lIns="0" spcFirstLastPara="1" rIns="0" wrap="square" tIns="0">
            <a:noAutofit/>
          </a:bodyPr>
          <a:lstStyle>
            <a:lvl1pPr indent="0" lvl="0" marL="0" marR="0" rtl="0" algn="r">
              <a:spcBef>
                <a:spcPts val="0"/>
              </a:spcBef>
              <a:buNone/>
              <a:defRPr b="0" i="0" sz="1200" u="none" cap="none" strike="noStrike">
                <a:solidFill>
                  <a:srgbClr val="000000"/>
                </a:solidFill>
                <a:latin typeface="Times New Roman"/>
                <a:ea typeface="Times New Roman"/>
                <a:cs typeface="Times New Roman"/>
                <a:sym typeface="Times New Roman"/>
              </a:defRPr>
            </a:lvl1pPr>
            <a:lvl2pPr indent="0" lvl="1" marL="0" marR="0" rtl="0" algn="r">
              <a:spcBef>
                <a:spcPts val="0"/>
              </a:spcBef>
              <a:buNone/>
              <a:defRPr b="0" i="0" sz="1200" u="none" cap="none" strike="noStrike">
                <a:solidFill>
                  <a:srgbClr val="000000"/>
                </a:solidFill>
                <a:latin typeface="Times New Roman"/>
                <a:ea typeface="Times New Roman"/>
                <a:cs typeface="Times New Roman"/>
                <a:sym typeface="Times New Roman"/>
              </a:defRPr>
            </a:lvl2pPr>
            <a:lvl3pPr indent="0" lvl="2" marL="0" marR="0" rtl="0" algn="r">
              <a:spcBef>
                <a:spcPts val="0"/>
              </a:spcBef>
              <a:buNone/>
              <a:defRPr b="0" i="0" sz="1200" u="none" cap="none" strike="noStrike">
                <a:solidFill>
                  <a:srgbClr val="000000"/>
                </a:solidFill>
                <a:latin typeface="Times New Roman"/>
                <a:ea typeface="Times New Roman"/>
                <a:cs typeface="Times New Roman"/>
                <a:sym typeface="Times New Roman"/>
              </a:defRPr>
            </a:lvl3pPr>
            <a:lvl4pPr indent="0" lvl="3" marL="0" marR="0" rtl="0" algn="r">
              <a:spcBef>
                <a:spcPts val="0"/>
              </a:spcBef>
              <a:buNone/>
              <a:defRPr b="0" i="0" sz="1200" u="none" cap="none" strike="noStrike">
                <a:solidFill>
                  <a:srgbClr val="000000"/>
                </a:solidFill>
                <a:latin typeface="Times New Roman"/>
                <a:ea typeface="Times New Roman"/>
                <a:cs typeface="Times New Roman"/>
                <a:sym typeface="Times New Roman"/>
              </a:defRPr>
            </a:lvl4pPr>
            <a:lvl5pPr indent="0" lvl="4" marL="0" marR="0" rtl="0" algn="r">
              <a:spcBef>
                <a:spcPts val="0"/>
              </a:spcBef>
              <a:buNone/>
              <a:defRPr b="0" i="0" sz="1200" u="none" cap="none" strike="noStrike">
                <a:solidFill>
                  <a:srgbClr val="000000"/>
                </a:solidFill>
                <a:latin typeface="Times New Roman"/>
                <a:ea typeface="Times New Roman"/>
                <a:cs typeface="Times New Roman"/>
                <a:sym typeface="Times New Roman"/>
              </a:defRPr>
            </a:lvl5pPr>
            <a:lvl6pPr indent="0" lvl="5" marL="0" marR="0" rtl="0" algn="r">
              <a:spcBef>
                <a:spcPts val="0"/>
              </a:spcBef>
              <a:buNone/>
              <a:defRPr b="0" i="0" sz="1200" u="none" cap="none" strike="noStrike">
                <a:solidFill>
                  <a:srgbClr val="000000"/>
                </a:solidFill>
                <a:latin typeface="Times New Roman"/>
                <a:ea typeface="Times New Roman"/>
                <a:cs typeface="Times New Roman"/>
                <a:sym typeface="Times New Roman"/>
              </a:defRPr>
            </a:lvl6pPr>
            <a:lvl7pPr indent="0" lvl="6" marL="0" marR="0" rtl="0" algn="r">
              <a:spcBef>
                <a:spcPts val="0"/>
              </a:spcBef>
              <a:buNone/>
              <a:defRPr b="0" i="0" sz="1200" u="none" cap="none" strike="noStrike">
                <a:solidFill>
                  <a:srgbClr val="000000"/>
                </a:solidFill>
                <a:latin typeface="Times New Roman"/>
                <a:ea typeface="Times New Roman"/>
                <a:cs typeface="Times New Roman"/>
                <a:sym typeface="Times New Roman"/>
              </a:defRPr>
            </a:lvl7pPr>
            <a:lvl8pPr indent="0" lvl="7" marL="0" marR="0" rtl="0" algn="r">
              <a:spcBef>
                <a:spcPts val="0"/>
              </a:spcBef>
              <a:buNone/>
              <a:defRPr b="0" i="0" sz="1200" u="none" cap="none" strike="noStrike">
                <a:solidFill>
                  <a:srgbClr val="000000"/>
                </a:solidFill>
                <a:latin typeface="Times New Roman"/>
                <a:ea typeface="Times New Roman"/>
                <a:cs typeface="Times New Roman"/>
                <a:sym typeface="Times New Roman"/>
              </a:defRPr>
            </a:lvl8pPr>
            <a:lvl9pPr indent="0" lvl="8" marL="0" marR="0" rtl="0" algn="r">
              <a:spcBef>
                <a:spcPts val="0"/>
              </a:spcBef>
              <a:buNone/>
              <a:defRPr b="0" i="0" sz="12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147" name="Shape 147"/>
        <p:cNvGrpSpPr/>
        <p:nvPr/>
      </p:nvGrpSpPr>
      <p:grpSpPr>
        <a:xfrm>
          <a:off x="0" y="0"/>
          <a:ext cx="0" cy="0"/>
          <a:chOff x="0" y="0"/>
          <a:chExt cx="0" cy="0"/>
        </a:xfrm>
      </p:grpSpPr>
      <p:sp>
        <p:nvSpPr>
          <p:cNvPr id="148" name="Google Shape;148;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49" name="Google Shape;149;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150" name="Google Shape;150;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2" name="Shape 192"/>
        <p:cNvGrpSpPr/>
        <p:nvPr/>
      </p:nvGrpSpPr>
      <p:grpSpPr>
        <a:xfrm>
          <a:off x="0" y="0"/>
          <a:ext cx="0" cy="0"/>
          <a:chOff x="0" y="0"/>
          <a:chExt cx="0" cy="0"/>
        </a:xfrm>
      </p:grpSpPr>
      <p:sp>
        <p:nvSpPr>
          <p:cNvPr id="193" name="Google Shape;193;p50"/>
          <p:cNvSpPr txBox="1"/>
          <p:nvPr>
            <p:ph type="title"/>
          </p:nvPr>
        </p:nvSpPr>
        <p:spPr>
          <a:xfrm>
            <a:off x="311700" y="64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94" name="Google Shape;194;p50"/>
          <p:cNvSpPr txBox="1"/>
          <p:nvPr>
            <p:ph idx="1" type="body"/>
          </p:nvPr>
        </p:nvSpPr>
        <p:spPr>
          <a:xfrm>
            <a:off x="311700" y="923875"/>
            <a:ext cx="8520600" cy="3416400"/>
          </a:xfrm>
          <a:prstGeom prst="rect">
            <a:avLst/>
          </a:prstGeom>
          <a:noFill/>
          <a:ln>
            <a:noFill/>
          </a:ln>
        </p:spPr>
        <p:txBody>
          <a:bodyPr anchorCtr="0" anchor="t" bIns="91425" lIns="91425" spcFirstLastPara="1" rIns="91425" wrap="square" tIns="91425">
            <a:noAutofit/>
          </a:bodyPr>
          <a:lstStyle>
            <a:lvl1pPr indent="-381000" lvl="0" marL="457200" rtl="0">
              <a:lnSpc>
                <a:spcPct val="115000"/>
              </a:lnSpc>
              <a:spcBef>
                <a:spcPts val="0"/>
              </a:spcBef>
              <a:spcAft>
                <a:spcPts val="0"/>
              </a:spcAft>
              <a:buClr>
                <a:schemeClr val="dk2"/>
              </a:buClr>
              <a:buSzPts val="2400"/>
              <a:buChar char="●"/>
              <a:defRPr sz="2400">
                <a:solidFill>
                  <a:schemeClr val="dk2"/>
                </a:solidFill>
              </a:defRPr>
            </a:lvl1pPr>
            <a:lvl2pPr indent="-355600" lvl="1" marL="914400" rtl="0">
              <a:lnSpc>
                <a:spcPct val="115000"/>
              </a:lnSpc>
              <a:spcBef>
                <a:spcPts val="1600"/>
              </a:spcBef>
              <a:spcAft>
                <a:spcPts val="0"/>
              </a:spcAft>
              <a:buClr>
                <a:schemeClr val="dk2"/>
              </a:buClr>
              <a:buSzPts val="2000"/>
              <a:buChar char="○"/>
              <a:defRPr sz="2000">
                <a:solidFill>
                  <a:schemeClr val="dk2"/>
                </a:solidFill>
              </a:defRPr>
            </a:lvl2pPr>
            <a:lvl3pPr indent="-342900" lvl="2" marL="1371600" rtl="0">
              <a:lnSpc>
                <a:spcPct val="115000"/>
              </a:lnSpc>
              <a:spcBef>
                <a:spcPts val="1600"/>
              </a:spcBef>
              <a:spcAft>
                <a:spcPts val="0"/>
              </a:spcAft>
              <a:buClr>
                <a:schemeClr val="dk2"/>
              </a:buClr>
              <a:buSzPts val="1800"/>
              <a:buChar char="■"/>
              <a:defRPr sz="1800">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195" name="Google Shape;195;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hyperlink" Target="https://csrc.nist.gov/glossary/term/privacy"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hyperlink" Target="https://www.schneier.com/blog/archives/2019/07/software_develo.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13.png"/><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3.xml"/><Relationship Id="rId3" Type="http://schemas.openxmlformats.org/officeDocument/2006/relationships/image" Target="../media/image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4.xml"/><Relationship Id="rId3"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5.xml"/><Relationship Id="rId3" Type="http://schemas.openxmlformats.org/officeDocument/2006/relationships/image" Target="../media/image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6.xml"/><Relationship Id="rId3" Type="http://schemas.openxmlformats.org/officeDocument/2006/relationships/hyperlink" Target="https://www.microsoft.com/en-us/securityengineering/sdl/" TargetMode="External"/><Relationship Id="rId4" Type="http://schemas.openxmlformats.org/officeDocument/2006/relationships/hyperlink" Target="https://www.microsoft.com/en-us/securityengineering/sdl/about"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7.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8.xml"/><Relationship Id="rId3"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9.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0.xml"/><Relationship Id="rId3" Type="http://schemas.openxmlformats.org/officeDocument/2006/relationships/image" Target="../media/image1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1.xml"/><Relationship Id="rId3" Type="http://schemas.openxmlformats.org/officeDocument/2006/relationships/image" Target="../media/image1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2.xml"/><Relationship Id="rId3" Type="http://schemas.openxmlformats.org/officeDocument/2006/relationships/image" Target="../media/image16.png"/><Relationship Id="rId4" Type="http://schemas.openxmlformats.org/officeDocument/2006/relationships/hyperlink" Target="https://www.microsoft.com/en-us/securityengineering/osa/practices"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3.xml"/><Relationship Id="rId3" Type="http://schemas.openxmlformats.org/officeDocument/2006/relationships/hyperlink" Target="https://www.owasp.org/index.php/OWASP_SAMM_Project" TargetMode="External"/><Relationship Id="rId4" Type="http://schemas.openxmlformats.org/officeDocument/2006/relationships/hyperlink" Target="https://github.com/OWASP/samm"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4.xml"/><Relationship Id="rId3" Type="http://schemas.openxmlformats.org/officeDocument/2006/relationships/image" Target="../media/image1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5.xml"/><Relationship Id="rId3" Type="http://schemas.openxmlformats.org/officeDocument/2006/relationships/hyperlink" Target="https://owaspsamm.org/" TargetMode="External"/><Relationship Id="rId4" Type="http://schemas.openxmlformats.org/officeDocument/2006/relationships/hyperlink" Target="https://github.com/OWASP/samm/blob/master/Supporting%20Resources/v2.0/OWASP-SAMM-v2.0.pdf" TargetMode="External"/><Relationship Id="rId5" Type="http://schemas.openxmlformats.org/officeDocument/2006/relationships/image" Target="../media/image2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7.xml"/><Relationship Id="rId3" Type="http://schemas.openxmlformats.org/officeDocument/2006/relationships/hyperlink" Target="https://techbeacon.com/why-existing-secure-sdlc-methodologies-are-failing"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hyperlink" Target="https://www.comparitech.com/vpn/cybersecurity-cyber-crime-statistics-facts-trends/" TargetMode="External"/><Relationship Id="rId4" Type="http://schemas.openxmlformats.org/officeDocument/2006/relationships/hyperlink" Target="https://www.av-test.org/en/statistics/malware/" TargetMode="External"/><Relationship Id="rId9" Type="http://schemas.openxmlformats.org/officeDocument/2006/relationships/hyperlink" Target="https://blog-assets.f-secure.com/wp-content/uploads/2019/09/12093807/2019_attack_landscape_report.pdf" TargetMode="External"/><Relationship Id="rId5" Type="http://schemas.openxmlformats.org/officeDocument/2006/relationships/hyperlink" Target="https://eng.umd.edu/news/story/study-hackers-attack-every-39-seconds" TargetMode="External"/><Relationship Id="rId6" Type="http://schemas.openxmlformats.org/officeDocument/2006/relationships/hyperlink" Target="https://cyber-edge.com/wp-content/uploads/2020/03/CyberEdge-2020-CDR-Report-v1.0.pdf" TargetMode="External"/><Relationship Id="rId7" Type="http://schemas.openxmlformats.org/officeDocument/2006/relationships/hyperlink" Target="https://docs.apwg.org/reports/apwg_trends_report_q3_2020.pdf" TargetMode="External"/><Relationship Id="rId8" Type="http://schemas.openxmlformats.org/officeDocument/2006/relationships/hyperlink" Target="https://www.rsa.com/content/dam/en/white-paper/2019-current-state-of-cybercrime.pdf"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hyperlink" Target="https://www.comparitech.com/vpn/cybersecurity-cyber-crime-statistics-facts-trends/" TargetMode="External"/><Relationship Id="rId4" Type="http://schemas.openxmlformats.org/officeDocument/2006/relationships/hyperlink" Target="https://mypage.webroot.com/rs/557-FSI-195/images/2020%20Webroot%20Threat%20Report_US_FINAL.pdf" TargetMode="External"/><Relationship Id="rId5" Type="http://schemas.openxmlformats.org/officeDocument/2006/relationships/hyperlink" Target="https://www.ptsecurity.com/ww-en/analytics/web-vulnerabilities-2020/" TargetMode="External"/><Relationship Id="rId6" Type="http://schemas.openxmlformats.org/officeDocument/2006/relationships/hyperlink" Target="https://security.googleblog.com/2020/01/vulnerability-reward-program-2019-year.html" TargetMode="External"/><Relationship Id="rId7" Type="http://schemas.openxmlformats.org/officeDocument/2006/relationships/hyperlink" Target="https://msrc-blog.microsoft.com/2020/08/04/microsoft-bug-bounty-programs-year-in-review/" TargetMode="External"/><Relationship Id="rId8" Type="http://schemas.openxmlformats.org/officeDocument/2006/relationships/hyperlink" Target="https://about.fb.com/news/2020/11/bug-bounty-program-10th-anniversar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hyperlink" Target="https://docs.google.com/spreadsheets/d/1MPT0smxmhK1GFz_9fiSfNH80qhN6aPExQh6k4MYfnBY/edit#gid=0"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6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CS763 Secure Software Development</a:t>
            </a:r>
            <a:endParaRPr/>
          </a:p>
        </p:txBody>
      </p:sp>
      <p:sp>
        <p:nvSpPr>
          <p:cNvPr id="242" name="Google Shape;242;p6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Course Introduction</a:t>
            </a:r>
            <a:endParaRPr>
              <a:solidFill>
                <a:schemeClr val="dk1"/>
              </a:solidFill>
            </a:endParaRPr>
          </a:p>
          <a:p>
            <a:pPr indent="0" lvl="0" marL="0" rtl="0" algn="ctr">
              <a:spcBef>
                <a:spcPts val="0"/>
              </a:spcBef>
              <a:spcAft>
                <a:spcPts val="0"/>
              </a:spcAft>
              <a:buNone/>
            </a:pPr>
            <a:r>
              <a:t/>
            </a:r>
            <a:endParaRPr/>
          </a:p>
          <a:p>
            <a:pPr indent="0" lvl="0" marL="0" rtl="0" algn="ctr">
              <a:spcBef>
                <a:spcPts val="0"/>
              </a:spcBef>
              <a:spcAft>
                <a:spcPts val="0"/>
              </a:spcAft>
              <a:buNone/>
            </a:pPr>
            <a:r>
              <a:rPr lang="en"/>
              <a:t>Yuting Zhang</a:t>
            </a:r>
            <a:endParaRPr/>
          </a:p>
          <a:p>
            <a:pPr indent="0" lvl="0" marL="0" rtl="0" algn="ctr">
              <a:spcBef>
                <a:spcPts val="0"/>
              </a:spcBef>
              <a:spcAft>
                <a:spcPts val="0"/>
              </a:spcAft>
              <a:buNone/>
            </a:pPr>
            <a:r>
              <a:rPr lang="en"/>
              <a:t>BU METCS</a:t>
            </a:r>
            <a:endParaRPr/>
          </a:p>
          <a:p>
            <a:pPr indent="0" lvl="0" marL="0" rtl="0" algn="ctr">
              <a:spcBef>
                <a:spcPts val="0"/>
              </a:spcBef>
              <a:spcAft>
                <a:spcPts val="0"/>
              </a:spcAft>
              <a:buClr>
                <a:schemeClr val="dk1"/>
              </a:buClr>
              <a:buSzPts val="1100"/>
              <a:buFont typeface="Arial"/>
              <a:buNone/>
            </a:pPr>
            <a:r>
              <a:t/>
            </a:r>
            <a:endParaRPr>
              <a:solidFill>
                <a:schemeClr val="dk1"/>
              </a:solidFill>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71"/>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(Cyber) Security is So Important?</a:t>
            </a:r>
            <a:endParaRPr/>
          </a:p>
        </p:txBody>
      </p:sp>
      <p:sp>
        <p:nvSpPr>
          <p:cNvPr id="305" name="Google Shape;305;p71"/>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Cyber attacks are on the rise!!</a:t>
            </a:r>
            <a:endParaRPr/>
          </a:p>
          <a:p>
            <a:pPr indent="-342900" lvl="1" marL="914400" rtl="0" algn="l">
              <a:spcBef>
                <a:spcPts val="0"/>
              </a:spcBef>
              <a:spcAft>
                <a:spcPts val="0"/>
              </a:spcAft>
              <a:buSzPts val="1800"/>
              <a:buChar char="○"/>
            </a:pPr>
            <a:r>
              <a:rPr lang="en"/>
              <a:t>Increasing in numbers, sophistication, severity and cost.</a:t>
            </a:r>
            <a:endParaRPr/>
          </a:p>
          <a:p>
            <a:pPr indent="-342900" lvl="1" marL="914400" rtl="0" algn="l">
              <a:spcBef>
                <a:spcPts val="0"/>
              </a:spcBef>
              <a:spcAft>
                <a:spcPts val="0"/>
              </a:spcAft>
              <a:buSzPts val="1800"/>
              <a:buChar char="○"/>
            </a:pPr>
            <a:r>
              <a:rPr lang="en"/>
              <a:t>At all attack levels/scales: from the personal level to the organization level, to the national level.</a:t>
            </a:r>
            <a:endParaRPr/>
          </a:p>
          <a:p>
            <a:pPr indent="-342900" lvl="1" marL="914400" rtl="0" algn="l">
              <a:spcBef>
                <a:spcPts val="0"/>
              </a:spcBef>
              <a:spcAft>
                <a:spcPts val="0"/>
              </a:spcAft>
              <a:buSzPts val="1800"/>
              <a:buChar char="○"/>
            </a:pPr>
            <a:r>
              <a:rPr lang="en"/>
              <a:t>Attackers: both insiders and outsiders, from script kiddies to professionals</a:t>
            </a:r>
            <a:endParaRPr/>
          </a:p>
          <a:p>
            <a:pPr indent="-342900" lvl="1" marL="914400" rtl="0" algn="l">
              <a:spcBef>
                <a:spcPts val="0"/>
              </a:spcBef>
              <a:spcAft>
                <a:spcPts val="0"/>
              </a:spcAft>
              <a:buSzPts val="1800"/>
              <a:buChar char="○"/>
            </a:pPr>
            <a:r>
              <a:rPr lang="en"/>
              <a:t>Increased cyber attacks due to Covid-19 outbreaks and more remote workers.</a:t>
            </a:r>
            <a:endParaRPr/>
          </a:p>
          <a:p>
            <a:pPr indent="-342900" lvl="1" marL="914400" rtl="0" algn="l">
              <a:spcBef>
                <a:spcPts val="0"/>
              </a:spcBef>
              <a:spcAft>
                <a:spcPts val="0"/>
              </a:spcAft>
              <a:buSzPts val="1800"/>
              <a:buChar char="○"/>
            </a:pPr>
            <a:r>
              <a:rPr lang="en"/>
              <a:t>Cloud breaches will increase and IoT become more vulnerable to cyberattacks</a:t>
            </a:r>
            <a:endParaRPr/>
          </a:p>
          <a:p>
            <a:pPr indent="-355600" lvl="0" marL="457200" rtl="0" algn="l">
              <a:spcBef>
                <a:spcPts val="0"/>
              </a:spcBef>
              <a:spcAft>
                <a:spcPts val="0"/>
              </a:spcAft>
              <a:buSzPts val="2000"/>
              <a:buChar char="●"/>
            </a:pPr>
            <a:r>
              <a:rPr lang="en"/>
              <a:t>Like the public health, it is important to everyone!</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306" name="Google Shape;306;p7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72"/>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CyberSecurity/Information Security</a:t>
            </a:r>
            <a:endParaRPr/>
          </a:p>
        </p:txBody>
      </p:sp>
      <p:sp>
        <p:nvSpPr>
          <p:cNvPr id="312" name="Google Shape;312;p72"/>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Cybersecurity: the collection of tools, policies, security concepts, security safeguards, guidelines, risk management approaches, actions, training, best practices, assurance and technologies that can be used to protect the cyber environment and organization and user’s assets. (ITU definition)</a:t>
            </a:r>
            <a:endParaRPr sz="2000"/>
          </a:p>
          <a:p>
            <a:pPr indent="0" lvl="0" marL="0" rtl="0" algn="l">
              <a:spcBef>
                <a:spcPts val="1600"/>
              </a:spcBef>
              <a:spcAft>
                <a:spcPts val="0"/>
              </a:spcAft>
              <a:buNone/>
            </a:pPr>
            <a:r>
              <a:rPr lang="en" sz="2000"/>
              <a:t>Information Security: the protection of information against unauthorized disclosure, transfer, modification, or destruction, whether accidental or intentional. ”(ATIS definition)</a:t>
            </a:r>
            <a:r>
              <a:rPr lang="en"/>
              <a:t> </a:t>
            </a:r>
            <a:endParaRPr/>
          </a:p>
          <a:p>
            <a:pPr indent="0" lvl="0" marL="0" rtl="0" algn="l">
              <a:spcBef>
                <a:spcPts val="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73"/>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Cybersecurity Fields</a:t>
            </a:r>
            <a:endParaRPr/>
          </a:p>
        </p:txBody>
      </p:sp>
      <p:sp>
        <p:nvSpPr>
          <p:cNvPr id="318" name="Google Shape;318;p73"/>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Computer Security</a:t>
            </a:r>
            <a:endParaRPr/>
          </a:p>
          <a:p>
            <a:pPr indent="-355600" lvl="0" marL="457200" rtl="0" algn="l">
              <a:spcBef>
                <a:spcPts val="0"/>
              </a:spcBef>
              <a:spcAft>
                <a:spcPts val="0"/>
              </a:spcAft>
              <a:buSzPts val="2000"/>
              <a:buChar char="●"/>
            </a:pPr>
            <a:r>
              <a:rPr lang="en"/>
              <a:t>Network Security</a:t>
            </a:r>
            <a:endParaRPr/>
          </a:p>
          <a:p>
            <a:pPr indent="-355600" lvl="0" marL="457200" rtl="0" algn="l">
              <a:spcBef>
                <a:spcPts val="0"/>
              </a:spcBef>
              <a:spcAft>
                <a:spcPts val="0"/>
              </a:spcAft>
              <a:buSzPts val="2000"/>
              <a:buChar char="●"/>
            </a:pPr>
            <a:r>
              <a:rPr lang="en"/>
              <a:t>Software Security (Application Security)</a:t>
            </a:r>
            <a:endParaRPr/>
          </a:p>
          <a:p>
            <a:pPr indent="-355600" lvl="0" marL="457200" rtl="0" algn="l">
              <a:spcBef>
                <a:spcPts val="0"/>
              </a:spcBef>
              <a:spcAft>
                <a:spcPts val="0"/>
              </a:spcAft>
              <a:buSzPts val="2000"/>
              <a:buChar char="●"/>
            </a:pPr>
            <a:r>
              <a:rPr lang="en"/>
              <a:t>Cloud Security</a:t>
            </a:r>
            <a:endParaRPr/>
          </a:p>
          <a:p>
            <a:pPr indent="-355600" lvl="0" marL="457200" rtl="0" algn="l">
              <a:spcBef>
                <a:spcPts val="0"/>
              </a:spcBef>
              <a:spcAft>
                <a:spcPts val="0"/>
              </a:spcAft>
              <a:buSzPts val="2000"/>
              <a:buChar char="●"/>
            </a:pPr>
            <a:r>
              <a:rPr lang="en"/>
              <a:t>IoT Security</a:t>
            </a:r>
            <a:endParaRPr/>
          </a:p>
          <a:p>
            <a:pPr indent="-355600" lvl="0" marL="457200" rtl="0" algn="l">
              <a:spcBef>
                <a:spcPts val="0"/>
              </a:spcBef>
              <a:spcAft>
                <a:spcPts val="0"/>
              </a:spcAft>
              <a:buSzPts val="2000"/>
              <a:buChar char="●"/>
            </a:pPr>
            <a:r>
              <a:rPr lang="en"/>
              <a:t>Mobile Security</a:t>
            </a:r>
            <a:endParaRPr/>
          </a:p>
          <a:p>
            <a:pPr indent="-355600" lvl="0" marL="457200" rtl="0" algn="l">
              <a:spcBef>
                <a:spcPts val="0"/>
              </a:spcBef>
              <a:spcAft>
                <a:spcPts val="0"/>
              </a:spcAft>
              <a:buSzPts val="2000"/>
              <a:buChar char="●"/>
            </a:pPr>
            <a:r>
              <a:rPr lang="en"/>
              <a:t>AI Security</a:t>
            </a:r>
            <a:endParaRPr/>
          </a:p>
          <a:p>
            <a:pPr indent="-355600" lvl="0" marL="457200" rtl="0" algn="l">
              <a:spcBef>
                <a:spcPts val="0"/>
              </a:spcBef>
              <a:spcAft>
                <a:spcPts val="0"/>
              </a:spcAft>
              <a:buSzPts val="2000"/>
              <a:buChar char="●"/>
            </a:pPr>
            <a:r>
              <a:rPr lang="en"/>
              <a: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74"/>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Information Security Goals: CIA </a:t>
            </a:r>
            <a:endParaRPr/>
          </a:p>
        </p:txBody>
      </p:sp>
      <p:sp>
        <p:nvSpPr>
          <p:cNvPr id="324" name="Google Shape;324;p74"/>
          <p:cNvSpPr txBox="1"/>
          <p:nvPr>
            <p:ph idx="1" type="body"/>
          </p:nvPr>
        </p:nvSpPr>
        <p:spPr>
          <a:xfrm>
            <a:off x="311700" y="848500"/>
            <a:ext cx="6546300" cy="40107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Confidentiality: prevents unauthorized use </a:t>
            </a:r>
            <a:br>
              <a:rPr lang="en" sz="2000"/>
            </a:br>
            <a:r>
              <a:rPr lang="en" sz="2000"/>
              <a:t>or disclosure of the stored and transferred information. </a:t>
            </a:r>
            <a:endParaRPr sz="2000"/>
          </a:p>
          <a:p>
            <a:pPr indent="-355600" lvl="0" marL="457200" rtl="0" algn="l">
              <a:spcBef>
                <a:spcPts val="0"/>
              </a:spcBef>
              <a:spcAft>
                <a:spcPts val="0"/>
              </a:spcAft>
              <a:buSzPts val="2000"/>
              <a:buChar char="●"/>
            </a:pPr>
            <a:r>
              <a:rPr lang="en" sz="2000"/>
              <a:t>Integrity: prevents unauthorized modification of the stored and transferred information (guards the completeness and accuracy)</a:t>
            </a:r>
            <a:endParaRPr sz="2000"/>
          </a:p>
          <a:p>
            <a:pPr indent="-355600" lvl="0" marL="457200" rtl="0" algn="l">
              <a:spcBef>
                <a:spcPts val="0"/>
              </a:spcBef>
              <a:spcAft>
                <a:spcPts val="0"/>
              </a:spcAft>
              <a:buSzPts val="2000"/>
              <a:buChar char="●"/>
            </a:pPr>
            <a:r>
              <a:rPr lang="en" sz="2000"/>
              <a:t>Accessibility: allows authorized users to have timely and reliable access of the information or service. </a:t>
            </a:r>
            <a:endParaRPr sz="2000"/>
          </a:p>
          <a:p>
            <a:pPr indent="-355600" lvl="0" marL="457200" rtl="0" algn="l">
              <a:spcBef>
                <a:spcPts val="0"/>
              </a:spcBef>
              <a:spcAft>
                <a:spcPts val="0"/>
              </a:spcAft>
              <a:buSzPts val="2000"/>
              <a:buChar char="●"/>
            </a:pPr>
            <a:r>
              <a:rPr lang="en"/>
              <a:t>Examples?</a:t>
            </a:r>
            <a:endParaRPr/>
          </a:p>
          <a:p>
            <a:pPr indent="-355600" lvl="0" marL="457200" rtl="0" algn="l">
              <a:spcBef>
                <a:spcPts val="0"/>
              </a:spcBef>
              <a:spcAft>
                <a:spcPts val="0"/>
              </a:spcAft>
              <a:buSzPts val="2000"/>
              <a:buChar char="●"/>
            </a:pPr>
            <a:r>
              <a:rPr lang="en"/>
              <a:t>Privacy?</a:t>
            </a:r>
            <a:endParaRPr/>
          </a:p>
        </p:txBody>
      </p:sp>
      <p:sp>
        <p:nvSpPr>
          <p:cNvPr id="325" name="Google Shape;325;p7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26" name="Google Shape;326;p74"/>
          <p:cNvPicPr preferRelativeResize="0"/>
          <p:nvPr/>
        </p:nvPicPr>
        <p:blipFill rotWithShape="1">
          <a:blip r:embed="rId3">
            <a:alphaModFix/>
          </a:blip>
          <a:srcRect b="14440" l="11339" r="9753" t="11430"/>
          <a:stretch/>
        </p:blipFill>
        <p:spPr>
          <a:xfrm>
            <a:off x="6592125" y="357575"/>
            <a:ext cx="2080875" cy="1787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75"/>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Privacy </a:t>
            </a:r>
            <a:endParaRPr/>
          </a:p>
        </p:txBody>
      </p:sp>
      <p:sp>
        <p:nvSpPr>
          <p:cNvPr id="332" name="Google Shape;332;p75"/>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The right of a party to maintain control over and confidentiality of information about </a:t>
            </a:r>
            <a:r>
              <a:rPr b="1" lang="en" sz="1800"/>
              <a:t>itself</a:t>
            </a:r>
            <a:r>
              <a:rPr lang="en" sz="1800"/>
              <a:t>. (</a:t>
            </a:r>
            <a:r>
              <a:rPr lang="en" sz="1800" u="sng">
                <a:solidFill>
                  <a:schemeClr val="accent5"/>
                </a:solidFill>
                <a:hlinkClick r:id="rId3">
                  <a:extLst>
                    <a:ext uri="{A12FA001-AC4F-418D-AE19-62706E023703}">
                      <ahyp:hlinkClr val="tx"/>
                    </a:ext>
                  </a:extLst>
                </a:hlinkClick>
              </a:rPr>
              <a:t>https://csrc.nist.gov/glossary/term/privacy</a:t>
            </a:r>
            <a:r>
              <a:rPr lang="en" sz="1800"/>
              <a:t>)</a:t>
            </a:r>
            <a:endParaRPr sz="1800"/>
          </a:p>
          <a:p>
            <a:pPr indent="-355600" lvl="0" marL="457200" rtl="0" algn="l">
              <a:spcBef>
                <a:spcPts val="0"/>
              </a:spcBef>
              <a:spcAft>
                <a:spcPts val="0"/>
              </a:spcAft>
              <a:buSzPts val="2000"/>
              <a:buChar char="●"/>
            </a:pPr>
            <a:r>
              <a:rPr lang="en"/>
              <a:t>Related to confidentiality (but not exactly the same)</a:t>
            </a:r>
            <a:endParaRPr/>
          </a:p>
          <a:p>
            <a:pPr indent="-355600" lvl="0" marL="457200" rtl="0" algn="l">
              <a:spcBef>
                <a:spcPts val="0"/>
              </a:spcBef>
              <a:spcAft>
                <a:spcPts val="0"/>
              </a:spcAft>
              <a:buSzPts val="2000"/>
              <a:buChar char="●"/>
            </a:pPr>
            <a:r>
              <a:rPr lang="en"/>
              <a:t>Mostly associated with handling personal information (e.g. consent)</a:t>
            </a:r>
            <a:endParaRPr/>
          </a:p>
          <a:p>
            <a:pPr indent="-355600" lvl="0" marL="457200" rtl="0" algn="l">
              <a:spcBef>
                <a:spcPts val="0"/>
              </a:spcBef>
              <a:spcAft>
                <a:spcPts val="0"/>
              </a:spcAft>
              <a:buSzPts val="2000"/>
              <a:buChar char="●"/>
            </a:pPr>
            <a:r>
              <a:rPr lang="en"/>
              <a:t>Privacy Regulations:</a:t>
            </a:r>
            <a:endParaRPr/>
          </a:p>
          <a:p>
            <a:pPr indent="-342900" lvl="1" marL="914400" rtl="0" algn="l">
              <a:spcBef>
                <a:spcPts val="0"/>
              </a:spcBef>
              <a:spcAft>
                <a:spcPts val="0"/>
              </a:spcAft>
              <a:buSzPts val="1800"/>
              <a:buChar char="○"/>
            </a:pPr>
            <a:r>
              <a:rPr lang="en"/>
              <a:t>GDPR (General Data Protection Regulation)</a:t>
            </a:r>
            <a:endParaRPr/>
          </a:p>
          <a:p>
            <a:pPr indent="-342900" lvl="1" marL="914400" rtl="0" algn="l">
              <a:spcBef>
                <a:spcPts val="0"/>
              </a:spcBef>
              <a:spcAft>
                <a:spcPts val="0"/>
              </a:spcAft>
              <a:buSzPts val="1800"/>
              <a:buChar char="○"/>
            </a:pPr>
            <a:r>
              <a:rPr lang="en"/>
              <a:t>HIPPA (Health Insurance Portability and Accountability)</a:t>
            </a:r>
            <a:endParaRPr/>
          </a:p>
          <a:p>
            <a:pPr indent="-342900" lvl="1" marL="914400" rtl="0" algn="l">
              <a:spcBef>
                <a:spcPts val="0"/>
              </a:spcBef>
              <a:spcAft>
                <a:spcPts val="0"/>
              </a:spcAft>
              <a:buSzPts val="1800"/>
              <a:buChar char="○"/>
            </a:pPr>
            <a:r>
              <a:rPr lang="en"/>
              <a:t>GLBA (Gramm-Leach-Biley Act)</a:t>
            </a:r>
            <a:endParaRPr/>
          </a:p>
          <a:p>
            <a:pPr indent="-342900" lvl="1" marL="914400" rtl="0" algn="l">
              <a:spcBef>
                <a:spcPts val="0"/>
              </a:spcBef>
              <a:spcAft>
                <a:spcPts val="0"/>
              </a:spcAft>
              <a:buSzPts val="1800"/>
              <a:buChar char="○"/>
            </a:pPr>
            <a:r>
              <a:rPr lang="en"/>
              <a:t>CCPA (California Consumer Privacy Act)</a:t>
            </a:r>
            <a:endParaRPr/>
          </a:p>
          <a:p>
            <a:pPr indent="0" lvl="0" marL="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76"/>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IAAA</a:t>
            </a:r>
            <a:endParaRPr/>
          </a:p>
          <a:p>
            <a:pPr indent="0" lvl="0" marL="0" rtl="0" algn="l">
              <a:spcBef>
                <a:spcPts val="0"/>
              </a:spcBef>
              <a:spcAft>
                <a:spcPts val="0"/>
              </a:spcAft>
              <a:buNone/>
            </a:pPr>
            <a:r>
              <a:t/>
            </a:r>
            <a:endParaRPr/>
          </a:p>
        </p:txBody>
      </p:sp>
      <p:sp>
        <p:nvSpPr>
          <p:cNvPr id="338" name="Google Shape;338;p76"/>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Identification: </a:t>
            </a:r>
            <a:r>
              <a:rPr b="1" lang="en" u="sng"/>
              <a:t>Who</a:t>
            </a:r>
            <a:r>
              <a:rPr lang="en"/>
              <a:t> is the one?</a:t>
            </a:r>
            <a:endParaRPr/>
          </a:p>
          <a:p>
            <a:pPr indent="-355600" lvl="0" marL="457200" rtl="0" algn="l">
              <a:spcBef>
                <a:spcPts val="0"/>
              </a:spcBef>
              <a:spcAft>
                <a:spcPts val="0"/>
              </a:spcAft>
              <a:buSzPts val="2000"/>
              <a:buChar char="●"/>
            </a:pPr>
            <a:r>
              <a:rPr lang="en"/>
              <a:t>Authentication: Is the user authentic?</a:t>
            </a:r>
            <a:endParaRPr b="1"/>
          </a:p>
          <a:p>
            <a:pPr indent="-342900" lvl="1" marL="914400" rtl="0" algn="l">
              <a:spcBef>
                <a:spcPts val="0"/>
              </a:spcBef>
              <a:spcAft>
                <a:spcPts val="0"/>
              </a:spcAft>
              <a:buSzPts val="1800"/>
              <a:buChar char="○"/>
            </a:pPr>
            <a:r>
              <a:rPr lang="en"/>
              <a:t>Login with username and password</a:t>
            </a:r>
            <a:endParaRPr/>
          </a:p>
          <a:p>
            <a:pPr indent="-342900" lvl="1" marL="914400" rtl="0" algn="l">
              <a:spcBef>
                <a:spcPts val="0"/>
              </a:spcBef>
              <a:spcAft>
                <a:spcPts val="0"/>
              </a:spcAft>
              <a:buSzPts val="1800"/>
              <a:buChar char="○"/>
            </a:pPr>
            <a:r>
              <a:rPr lang="en"/>
              <a:t>Digital signature</a:t>
            </a:r>
            <a:endParaRPr/>
          </a:p>
          <a:p>
            <a:pPr indent="-355600" lvl="0" marL="457200" rtl="0" algn="l">
              <a:spcBef>
                <a:spcPts val="0"/>
              </a:spcBef>
              <a:spcAft>
                <a:spcPts val="0"/>
              </a:spcAft>
              <a:buSzPts val="2000"/>
              <a:buChar char="●"/>
            </a:pPr>
            <a:r>
              <a:rPr lang="en"/>
              <a:t>Authorization: </a:t>
            </a:r>
            <a:r>
              <a:rPr b="1" lang="en" u="sng"/>
              <a:t>what</a:t>
            </a:r>
            <a:r>
              <a:rPr lang="en"/>
              <a:t> authorized users can do </a:t>
            </a:r>
            <a:br>
              <a:rPr lang="en"/>
            </a:br>
            <a:r>
              <a:rPr lang="en"/>
              <a:t>(who can do what?)	</a:t>
            </a:r>
            <a:endParaRPr/>
          </a:p>
          <a:p>
            <a:pPr indent="-342900" lvl="1" marL="914400" rtl="0" algn="l">
              <a:spcBef>
                <a:spcPts val="0"/>
              </a:spcBef>
              <a:spcAft>
                <a:spcPts val="0"/>
              </a:spcAft>
              <a:buSzPts val="1800"/>
              <a:buChar char="○"/>
            </a:pPr>
            <a:r>
              <a:rPr lang="en"/>
              <a:t>Access list, capability list</a:t>
            </a:r>
            <a:endParaRPr/>
          </a:p>
          <a:p>
            <a:pPr indent="-342900" lvl="1" marL="914400" rtl="0" algn="l">
              <a:spcBef>
                <a:spcPts val="0"/>
              </a:spcBef>
              <a:spcAft>
                <a:spcPts val="0"/>
              </a:spcAft>
              <a:buSzPts val="1800"/>
              <a:buChar char="○"/>
            </a:pPr>
            <a:r>
              <a:rPr lang="en"/>
              <a:t>Work together with authentication</a:t>
            </a:r>
            <a:endParaRPr/>
          </a:p>
          <a:p>
            <a:pPr indent="-355600" lvl="0" marL="457200" rtl="0" algn="l">
              <a:spcBef>
                <a:spcPts val="0"/>
              </a:spcBef>
              <a:spcAft>
                <a:spcPts val="0"/>
              </a:spcAft>
              <a:buSzPts val="2000"/>
              <a:buChar char="●"/>
            </a:pPr>
            <a:r>
              <a:rPr lang="en"/>
              <a:t>Accountability (Audit): (record or identify who did what when and how)</a:t>
            </a:r>
            <a:endParaRPr/>
          </a:p>
          <a:p>
            <a:pPr indent="-342900" lvl="1" marL="914400" rtl="0" algn="l">
              <a:spcBef>
                <a:spcPts val="0"/>
              </a:spcBef>
              <a:spcAft>
                <a:spcPts val="0"/>
              </a:spcAft>
              <a:buSzPts val="1800"/>
              <a:buChar char="○"/>
            </a:pPr>
            <a:r>
              <a:rPr lang="en"/>
              <a:t>Through Log</a:t>
            </a:r>
            <a:endParaRPr/>
          </a:p>
          <a:p>
            <a:pPr indent="-342900" lvl="1" marL="914400" rtl="0" algn="l">
              <a:spcBef>
                <a:spcPts val="0"/>
              </a:spcBef>
              <a:spcAft>
                <a:spcPts val="0"/>
              </a:spcAft>
              <a:buSzPts val="1800"/>
              <a:buChar char="○"/>
            </a:pPr>
            <a:r>
              <a:rPr lang="en"/>
              <a:t>For access control, billing, planning, resource utilization, etc.</a:t>
            </a:r>
            <a:endParaRPr/>
          </a:p>
          <a:p>
            <a:pPr indent="-355600" lvl="0" marL="457200" rtl="0" algn="l">
              <a:spcBef>
                <a:spcPts val="0"/>
              </a:spcBef>
              <a:spcAft>
                <a:spcPts val="0"/>
              </a:spcAft>
              <a:buSzPts val="2000"/>
              <a:buChar char="●"/>
            </a:pPr>
            <a:r>
              <a:rPr lang="en"/>
              <a:t>Nonrepudiation: assurance that someone cannot deny something</a:t>
            </a:r>
            <a:endParaRPr/>
          </a:p>
        </p:txBody>
      </p:sp>
      <p:sp>
        <p:nvSpPr>
          <p:cNvPr id="339" name="Google Shape;339;p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40" name="Google Shape;340;p76"/>
          <p:cNvPicPr preferRelativeResize="0"/>
          <p:nvPr/>
        </p:nvPicPr>
        <p:blipFill>
          <a:blip r:embed="rId3">
            <a:alphaModFix/>
          </a:blip>
          <a:stretch>
            <a:fillRect/>
          </a:stretch>
        </p:blipFill>
        <p:spPr>
          <a:xfrm>
            <a:off x="6293125" y="54400"/>
            <a:ext cx="2637175" cy="24119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77"/>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Security Controls</a:t>
            </a:r>
            <a:endParaRPr/>
          </a:p>
        </p:txBody>
      </p:sp>
      <p:sp>
        <p:nvSpPr>
          <p:cNvPr id="346" name="Google Shape;346;p77"/>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Crypto</a:t>
            </a:r>
            <a:endParaRPr/>
          </a:p>
          <a:p>
            <a:pPr indent="-355600" lvl="0" marL="457200" rtl="0" algn="l">
              <a:spcBef>
                <a:spcPts val="0"/>
              </a:spcBef>
              <a:spcAft>
                <a:spcPts val="0"/>
              </a:spcAft>
              <a:buSzPts val="2000"/>
              <a:buChar char="●"/>
            </a:pPr>
            <a:r>
              <a:rPr lang="en"/>
              <a:t>Firewalls</a:t>
            </a:r>
            <a:endParaRPr/>
          </a:p>
          <a:p>
            <a:pPr indent="-355600" lvl="0" marL="457200" rtl="0" algn="l">
              <a:spcBef>
                <a:spcPts val="0"/>
              </a:spcBef>
              <a:spcAft>
                <a:spcPts val="0"/>
              </a:spcAft>
              <a:buSzPts val="2000"/>
              <a:buChar char="●"/>
            </a:pPr>
            <a:r>
              <a:rPr lang="en"/>
              <a:t>Secure protocols</a:t>
            </a:r>
            <a:endParaRPr/>
          </a:p>
          <a:p>
            <a:pPr indent="-355600" lvl="0" marL="457200" rtl="0" algn="l">
              <a:spcBef>
                <a:spcPts val="0"/>
              </a:spcBef>
              <a:spcAft>
                <a:spcPts val="0"/>
              </a:spcAft>
              <a:buSzPts val="2000"/>
              <a:buChar char="●"/>
            </a:pPr>
            <a:r>
              <a:rPr lang="en"/>
              <a:t>Penetration testing</a:t>
            </a:r>
            <a:endParaRPr/>
          </a:p>
          <a:p>
            <a:pPr indent="-355600" lvl="0" marL="457200" rtl="0" algn="l">
              <a:spcBef>
                <a:spcPts val="0"/>
              </a:spcBef>
              <a:spcAft>
                <a:spcPts val="0"/>
              </a:spcAft>
              <a:buSzPts val="2000"/>
              <a:buChar char="●"/>
            </a:pPr>
            <a:r>
              <a:rPr lang="en"/>
              <a:t>Perimeter defense is dead?</a:t>
            </a:r>
            <a:endParaRPr/>
          </a:p>
          <a:p>
            <a:pPr indent="-342900" lvl="1" marL="914400" rtl="0" algn="l">
              <a:spcBef>
                <a:spcPts val="0"/>
              </a:spcBef>
              <a:spcAft>
                <a:spcPts val="0"/>
              </a:spcAft>
              <a:buSzPts val="1800"/>
              <a:buChar char="○"/>
            </a:pPr>
            <a:r>
              <a:rPr lang="en"/>
              <a:t>Cloud computing, mobile computing, IoT changed traditional cyber systems</a:t>
            </a:r>
            <a:endParaRPr/>
          </a:p>
          <a:p>
            <a:pPr indent="-342900" lvl="1" marL="914400" rtl="0" algn="l">
              <a:spcBef>
                <a:spcPts val="0"/>
              </a:spcBef>
              <a:spcAft>
                <a:spcPts val="0"/>
              </a:spcAft>
              <a:buSzPts val="1800"/>
              <a:buChar char="○"/>
            </a:pPr>
            <a:r>
              <a:rPr lang="en"/>
              <a:t>https://www.secureworldexpo.com/industry-news/cybersecurity-perimeter-defense-chris-roberts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78"/>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Fundamental Problems</a:t>
            </a:r>
            <a:endParaRPr/>
          </a:p>
        </p:txBody>
      </p:sp>
      <p:sp>
        <p:nvSpPr>
          <p:cNvPr id="352" name="Google Shape;352;p78"/>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Cyber systems are too complex, exposing too many attack surfaces.</a:t>
            </a:r>
            <a:endParaRPr/>
          </a:p>
          <a:p>
            <a:pPr indent="-355600" lvl="0" marL="457200" rtl="0" algn="l">
              <a:spcBef>
                <a:spcPts val="0"/>
              </a:spcBef>
              <a:spcAft>
                <a:spcPts val="0"/>
              </a:spcAft>
              <a:buSzPts val="2000"/>
              <a:buChar char="●"/>
            </a:pPr>
            <a:r>
              <a:rPr lang="en"/>
              <a:t>No magic screen to block all attacks. Traditional network security and perimeter solutions are not effective.</a:t>
            </a:r>
            <a:endParaRPr/>
          </a:p>
          <a:p>
            <a:pPr indent="-355600" lvl="0" marL="457200" rtl="0" algn="l">
              <a:spcBef>
                <a:spcPts val="0"/>
              </a:spcBef>
              <a:spcAft>
                <a:spcPts val="0"/>
              </a:spcAft>
              <a:buSzPts val="2000"/>
              <a:buChar char="●"/>
            </a:pPr>
            <a:r>
              <a:rPr lang="en"/>
              <a:t>Software are everywhere. More software (code), more bugs, more attacks.</a:t>
            </a:r>
            <a:endParaRPr/>
          </a:p>
          <a:p>
            <a:pPr indent="-355600" lvl="0" marL="457200" rtl="0" algn="l">
              <a:spcBef>
                <a:spcPts val="0"/>
              </a:spcBef>
              <a:spcAft>
                <a:spcPts val="0"/>
              </a:spcAft>
              <a:buSzPts val="2000"/>
              <a:buChar char="●"/>
            </a:pPr>
            <a:r>
              <a:rPr lang="en"/>
              <a:t>The growing connectivity and extensibility makes security problems even worse and harder.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79"/>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Fundamental Problems</a:t>
            </a:r>
            <a:endParaRPr/>
          </a:p>
        </p:txBody>
      </p:sp>
      <p:sp>
        <p:nvSpPr>
          <p:cNvPr id="358" name="Google Shape;358;p79"/>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People are human, make all sorts of mistakes</a:t>
            </a:r>
            <a:endParaRPr/>
          </a:p>
          <a:p>
            <a:pPr indent="-355600" lvl="0" marL="457200" rtl="0" algn="l">
              <a:spcBef>
                <a:spcPts val="0"/>
              </a:spcBef>
              <a:spcAft>
                <a:spcPts val="0"/>
              </a:spcAft>
              <a:buSzPts val="2000"/>
              <a:buChar char="●"/>
            </a:pPr>
            <a:r>
              <a:rPr lang="en"/>
              <a:t>Complete security is impossible.</a:t>
            </a:r>
            <a:endParaRPr/>
          </a:p>
          <a:p>
            <a:pPr indent="-355600" lvl="0" marL="457200" rtl="0" algn="l">
              <a:spcBef>
                <a:spcPts val="0"/>
              </a:spcBef>
              <a:spcAft>
                <a:spcPts val="0"/>
              </a:spcAft>
              <a:buSzPts val="2000"/>
              <a:buChar char="●"/>
            </a:pPr>
            <a:r>
              <a:rPr lang="en"/>
              <a:t>Protection against both abuse and misuse. </a:t>
            </a:r>
            <a:endParaRPr/>
          </a:p>
          <a:p>
            <a:pPr indent="-355600" lvl="0" marL="457200" rtl="0" algn="l">
              <a:spcBef>
                <a:spcPts val="0"/>
              </a:spcBef>
              <a:spcAft>
                <a:spcPts val="0"/>
              </a:spcAft>
              <a:buSzPts val="2000"/>
              <a:buChar char="●"/>
            </a:pPr>
            <a:r>
              <a:rPr lang="en"/>
              <a:t>Security is about risk and liability: lowering the risk to a reasonable level. </a:t>
            </a:r>
            <a:endParaRPr/>
          </a:p>
          <a:p>
            <a:pPr indent="-342900" lvl="1" marL="914400" rtl="0" algn="l">
              <a:spcBef>
                <a:spcPts val="0"/>
              </a:spcBef>
              <a:spcAft>
                <a:spcPts val="0"/>
              </a:spcAft>
              <a:buSzPts val="1800"/>
              <a:buChar char="○"/>
            </a:pPr>
            <a:r>
              <a:rPr lang="en"/>
              <a:t>Cost of breach, and cost of fixing it. </a:t>
            </a:r>
            <a:endParaRPr/>
          </a:p>
          <a:p>
            <a:pPr indent="0" lvl="0" marL="45720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80"/>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Security</a:t>
            </a:r>
            <a:endParaRPr/>
          </a:p>
        </p:txBody>
      </p:sp>
      <p:sp>
        <p:nvSpPr>
          <p:cNvPr id="364" name="Google Shape;364;p80"/>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Software security is still in its infancy</a:t>
            </a:r>
            <a:endParaRPr/>
          </a:p>
          <a:p>
            <a:pPr indent="-355600" lvl="0" marL="457200" rtl="0" algn="l">
              <a:spcBef>
                <a:spcPts val="0"/>
              </a:spcBef>
              <a:spcAft>
                <a:spcPts val="0"/>
              </a:spcAft>
              <a:buSzPts val="2000"/>
              <a:buChar char="●"/>
            </a:pPr>
            <a:r>
              <a:rPr lang="en"/>
              <a:t>Most software developers don’t know enough about security and most security engineering don’t know much about software development.</a:t>
            </a:r>
            <a:r>
              <a:rPr lang="en" sz="2400"/>
              <a:t>(</a:t>
            </a:r>
            <a:r>
              <a:rPr lang="en" u="sng">
                <a:solidFill>
                  <a:srgbClr val="CC0000"/>
                </a:solidFill>
                <a:highlight>
                  <a:schemeClr val="lt1"/>
                </a:highlight>
                <a:hlinkClick r:id="rId3">
                  <a:extLst>
                    <a:ext uri="{A12FA001-AC4F-418D-AE19-62706E023703}">
                      <ahyp:hlinkClr val="tx"/>
                    </a:ext>
                  </a:extLst>
                </a:hlinkClick>
              </a:rPr>
              <a:t>GitLab Survey results</a:t>
            </a:r>
            <a:r>
              <a:rPr lang="en">
                <a:solidFill>
                  <a:schemeClr val="dk1"/>
                </a:solidFill>
                <a:highlight>
                  <a:schemeClr val="lt1"/>
                </a:highlight>
              </a:rPr>
              <a:t>) </a:t>
            </a:r>
            <a:endParaRPr/>
          </a:p>
          <a:p>
            <a:pPr indent="-355600" lvl="0" marL="457200" rtl="0" algn="l">
              <a:spcBef>
                <a:spcPts val="0"/>
              </a:spcBef>
              <a:spcAft>
                <a:spcPts val="0"/>
              </a:spcAft>
              <a:buSzPts val="2000"/>
              <a:buChar char="●"/>
            </a:pPr>
            <a:r>
              <a:rPr lang="en"/>
              <a:t>You cannot just add security around the software, you have to </a:t>
            </a:r>
            <a:r>
              <a:rPr b="1" lang="en"/>
              <a:t>Build Security into the Software</a:t>
            </a:r>
            <a:r>
              <a:rPr lang="en"/>
              <a:t>. </a:t>
            </a:r>
            <a:endParaRPr/>
          </a:p>
          <a:p>
            <a:pPr indent="0" lvl="0" marL="45720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63"/>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Welcome to CS763</a:t>
            </a:r>
            <a:endParaRPr/>
          </a:p>
        </p:txBody>
      </p:sp>
      <p:sp>
        <p:nvSpPr>
          <p:cNvPr id="248" name="Google Shape;248;p63"/>
          <p:cNvSpPr txBox="1"/>
          <p:nvPr>
            <p:ph idx="1" type="body"/>
          </p:nvPr>
        </p:nvSpPr>
        <p:spPr>
          <a:xfrm>
            <a:off x="311700" y="923875"/>
            <a:ext cx="8520600" cy="34164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chemeClr val="dk1"/>
              </a:buClr>
              <a:buSzPts val="2400"/>
              <a:buChar char="●"/>
            </a:pPr>
            <a:r>
              <a:rPr lang="en">
                <a:solidFill>
                  <a:schemeClr val="dk1"/>
                </a:solidFill>
              </a:rPr>
              <a:t>LFA:</a:t>
            </a:r>
            <a:endParaRPr>
              <a:solidFill>
                <a:schemeClr val="dk1"/>
              </a:solidFill>
            </a:endParaRPr>
          </a:p>
          <a:p>
            <a:pPr indent="-342900" lvl="1" marL="914400" rtl="0" algn="l">
              <a:lnSpc>
                <a:spcPct val="100000"/>
              </a:lnSpc>
              <a:spcBef>
                <a:spcPts val="0"/>
              </a:spcBef>
              <a:spcAft>
                <a:spcPts val="0"/>
              </a:spcAft>
              <a:buClr>
                <a:schemeClr val="dk1"/>
              </a:buClr>
              <a:buSzPts val="1800"/>
              <a:buChar char="○"/>
            </a:pPr>
            <a:r>
              <a:rPr lang="en">
                <a:solidFill>
                  <a:schemeClr val="dk1"/>
                </a:solidFill>
              </a:rPr>
              <a:t>In person + Remote: </a:t>
            </a:r>
            <a:endParaRPr>
              <a:solidFill>
                <a:schemeClr val="dk1"/>
              </a:solidFill>
            </a:endParaRPr>
          </a:p>
          <a:p>
            <a:pPr indent="-342900" lvl="1" marL="914400" rtl="0" algn="l">
              <a:lnSpc>
                <a:spcPct val="100000"/>
              </a:lnSpc>
              <a:spcBef>
                <a:spcPts val="0"/>
              </a:spcBef>
              <a:spcAft>
                <a:spcPts val="0"/>
              </a:spcAft>
              <a:buClr>
                <a:schemeClr val="dk1"/>
              </a:buClr>
              <a:buSzPts val="1800"/>
              <a:buChar char="○"/>
            </a:pPr>
            <a:r>
              <a:rPr lang="en">
                <a:solidFill>
                  <a:schemeClr val="dk1"/>
                </a:solidFill>
              </a:rPr>
              <a:t>Zoom expectations: name, profile picture, camera on </a:t>
            </a:r>
            <a:endParaRPr>
              <a:solidFill>
                <a:schemeClr val="dk1"/>
              </a:solidFill>
            </a:endParaRPr>
          </a:p>
          <a:p>
            <a:pPr indent="-342900" lvl="1" marL="914400" rtl="0" algn="l">
              <a:lnSpc>
                <a:spcPct val="100000"/>
              </a:lnSpc>
              <a:spcBef>
                <a:spcPts val="0"/>
              </a:spcBef>
              <a:spcAft>
                <a:spcPts val="0"/>
              </a:spcAft>
              <a:buClr>
                <a:schemeClr val="dk1"/>
              </a:buClr>
              <a:buSzPts val="1800"/>
              <a:buChar char="○"/>
            </a:pPr>
            <a:r>
              <a:rPr lang="en">
                <a:solidFill>
                  <a:schemeClr val="dk1"/>
                </a:solidFill>
              </a:rPr>
              <a:t>Activity </a:t>
            </a:r>
            <a:r>
              <a:rPr lang="en">
                <a:solidFill>
                  <a:schemeClr val="dk1"/>
                </a:solidFill>
              </a:rPr>
              <a:t>participation</a:t>
            </a:r>
            <a:r>
              <a:rPr lang="en">
                <a:solidFill>
                  <a:schemeClr val="dk1"/>
                </a:solidFill>
              </a:rPr>
              <a:t>: Q&amp;A, discussion, student presentations</a:t>
            </a:r>
            <a:endParaRPr>
              <a:solidFill>
                <a:schemeClr val="dk1"/>
              </a:solidFill>
            </a:endParaRPr>
          </a:p>
          <a:p>
            <a:pPr indent="-381000" lvl="0" marL="457200" rtl="0" algn="l">
              <a:lnSpc>
                <a:spcPct val="100000"/>
              </a:lnSpc>
              <a:spcBef>
                <a:spcPts val="0"/>
              </a:spcBef>
              <a:spcAft>
                <a:spcPts val="0"/>
              </a:spcAft>
              <a:buClr>
                <a:schemeClr val="dk1"/>
              </a:buClr>
              <a:buSzPts val="2400"/>
              <a:buChar char="●"/>
            </a:pPr>
            <a:r>
              <a:rPr lang="en">
                <a:solidFill>
                  <a:schemeClr val="dk1"/>
                </a:solidFill>
              </a:rPr>
              <a:t>Course website: onlinecampus.bu.edu</a:t>
            </a:r>
            <a:endParaRPr>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u="sng">
                <a:solidFill>
                  <a:schemeClr val="dk1"/>
                </a:solidFill>
              </a:rPr>
              <a:t>Syllabus</a:t>
            </a:r>
            <a:r>
              <a:rPr lang="en" sz="1800">
                <a:solidFill>
                  <a:schemeClr val="dk1"/>
                </a:solidFill>
              </a:rPr>
              <a:t>, </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Lecture slides</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Assignments (labs, written hws, project)</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Quizzes (2 quizzes) </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Discussion board</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References </a:t>
            </a:r>
            <a:endParaRPr sz="1800">
              <a:solidFill>
                <a:schemeClr val="dk1"/>
              </a:solidFill>
            </a:endParaRPr>
          </a:p>
        </p:txBody>
      </p:sp>
      <p:sp>
        <p:nvSpPr>
          <p:cNvPr id="249" name="Google Shape;249;p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81"/>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Security</a:t>
            </a:r>
            <a:endParaRPr/>
          </a:p>
        </p:txBody>
      </p:sp>
      <p:sp>
        <p:nvSpPr>
          <p:cNvPr id="370" name="Google Shape;370;p81"/>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The idea of engineering software so that it continues to function correctly under malicious attack</a:t>
            </a:r>
            <a:endParaRPr/>
          </a:p>
          <a:p>
            <a:pPr indent="-355600" lvl="0" marL="457200" rtl="0" algn="l">
              <a:spcBef>
                <a:spcPts val="0"/>
              </a:spcBef>
              <a:spcAft>
                <a:spcPts val="0"/>
              </a:spcAft>
              <a:buSzPts val="2000"/>
              <a:buChar char="●"/>
            </a:pPr>
            <a:r>
              <a:rPr lang="en"/>
              <a:t>– Not firewalling vulnerabilities</a:t>
            </a:r>
            <a:endParaRPr/>
          </a:p>
          <a:p>
            <a:pPr indent="-355600" lvl="0" marL="457200" rtl="0" algn="l">
              <a:spcBef>
                <a:spcPts val="0"/>
              </a:spcBef>
              <a:spcAft>
                <a:spcPts val="0"/>
              </a:spcAft>
              <a:buSzPts val="2000"/>
              <a:buChar char="●"/>
            </a:pPr>
            <a:r>
              <a:rPr lang="en"/>
              <a:t>– Not reacting through “penetrate and patch”</a:t>
            </a:r>
            <a:endParaRPr/>
          </a:p>
          <a:p>
            <a:pPr indent="-355600" lvl="0" marL="457200" rtl="0" algn="l">
              <a:spcBef>
                <a:spcPts val="0"/>
              </a:spcBef>
              <a:spcAft>
                <a:spcPts val="0"/>
              </a:spcAft>
              <a:buSzPts val="2000"/>
              <a:buChar char="●"/>
            </a:pPr>
            <a:r>
              <a:rPr lang="en"/>
              <a:t>Instead – understanding, preventing, and mitigating software-induced security risks</a:t>
            </a:r>
            <a:endParaRPr/>
          </a:p>
          <a:p>
            <a:pPr indent="0" lvl="0" marL="0" rtl="0" algn="l">
              <a:spcBef>
                <a:spcPts val="1600"/>
              </a:spcBef>
              <a:spcAft>
                <a:spcPts val="0"/>
              </a:spcAft>
              <a:buNone/>
            </a:pPr>
            <a:r>
              <a:rPr lang="en" sz="1800"/>
              <a:t>(from NC state university “Software Security” Course https://sites.google.com/a/ncsu.edu/csc515-software-security/)</a:t>
            </a:r>
            <a:endParaRPr sz="1800"/>
          </a:p>
          <a:p>
            <a:pPr indent="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82"/>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Security</a:t>
            </a:r>
            <a:endParaRPr/>
          </a:p>
        </p:txBody>
      </p:sp>
      <p:sp>
        <p:nvSpPr>
          <p:cNvPr id="376" name="Google Shape;376;p82"/>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Software security is an idea implemented to protect software against malicious attack and other hacker risks so that the software continues to function correctly under such potential risks. (www.techopedia.com)</a:t>
            </a:r>
            <a:endParaRPr sz="2000"/>
          </a:p>
          <a:p>
            <a:pPr indent="-355600" lvl="0" marL="457200" rtl="0" algn="l">
              <a:spcBef>
                <a:spcPts val="0"/>
              </a:spcBef>
              <a:spcAft>
                <a:spcPts val="0"/>
              </a:spcAft>
              <a:buSzPts val="2000"/>
              <a:buChar char="●"/>
            </a:pPr>
            <a:r>
              <a:rPr lang="en" sz="2000"/>
              <a:t>Perimeter defense is not enough:</a:t>
            </a:r>
            <a:endParaRPr sz="2000"/>
          </a:p>
          <a:p>
            <a:pPr indent="-355600" lvl="1" marL="914400" rtl="0" algn="l">
              <a:spcBef>
                <a:spcPts val="0"/>
              </a:spcBef>
              <a:spcAft>
                <a:spcPts val="0"/>
              </a:spcAft>
              <a:buSzPts val="2000"/>
              <a:buChar char="○"/>
            </a:pPr>
            <a:r>
              <a:rPr lang="en" sz="2000"/>
              <a:t>Firewall (App Vetting)</a:t>
            </a:r>
            <a:endParaRPr sz="2000"/>
          </a:p>
          <a:p>
            <a:pPr indent="-355600" lvl="1" marL="914400" rtl="0" algn="l">
              <a:spcBef>
                <a:spcPts val="0"/>
              </a:spcBef>
              <a:spcAft>
                <a:spcPts val="0"/>
              </a:spcAft>
              <a:buSzPts val="2000"/>
              <a:buChar char="○"/>
            </a:pPr>
            <a:r>
              <a:rPr lang="en" sz="2000"/>
              <a:t>Penetration testing</a:t>
            </a:r>
            <a:endParaRPr sz="2000"/>
          </a:p>
          <a:p>
            <a:pPr indent="-355600" lvl="0" marL="457200" rtl="0" algn="l">
              <a:spcBef>
                <a:spcPts val="0"/>
              </a:spcBef>
              <a:spcAft>
                <a:spcPts val="0"/>
              </a:spcAft>
              <a:buSzPts val="2000"/>
              <a:buChar char="●"/>
            </a:pPr>
            <a:r>
              <a:rPr lang="en" sz="2000"/>
              <a:t>Security built into the software</a:t>
            </a:r>
            <a:endParaRPr sz="2000"/>
          </a:p>
          <a:p>
            <a:pPr indent="-355600" lvl="1" marL="914400" rtl="0" algn="l">
              <a:spcBef>
                <a:spcPts val="0"/>
              </a:spcBef>
              <a:spcAft>
                <a:spcPts val="0"/>
              </a:spcAft>
              <a:buSzPts val="2000"/>
              <a:buChar char="○"/>
            </a:pPr>
            <a:r>
              <a:rPr lang="en" sz="2000"/>
              <a:t>understanding, preventing, and mitigating software-induced security risks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83"/>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Security vs Application Security</a:t>
            </a:r>
            <a:endParaRPr/>
          </a:p>
        </p:txBody>
      </p:sp>
      <p:sp>
        <p:nvSpPr>
          <p:cNvPr id="382" name="Google Shape;382;p83"/>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There are many types of software: </a:t>
            </a:r>
            <a:r>
              <a:rPr lang="en"/>
              <a:t>OS, VM, Compiler, Browser, Database, plug-in, framework, etc</a:t>
            </a:r>
            <a:endParaRPr/>
          </a:p>
          <a:p>
            <a:pPr indent="-355600" lvl="0" marL="457200" rtl="0" algn="l">
              <a:spcBef>
                <a:spcPts val="0"/>
              </a:spcBef>
              <a:spcAft>
                <a:spcPts val="0"/>
              </a:spcAft>
              <a:buSzPts val="2000"/>
              <a:buChar char="●"/>
            </a:pPr>
            <a:r>
              <a:rPr lang="en"/>
              <a:t>No program is an island. </a:t>
            </a:r>
            <a:r>
              <a:rPr lang="en"/>
              <a:t>Attackers may exploit bugs/flags in any software. </a:t>
            </a:r>
            <a:endParaRPr/>
          </a:p>
          <a:p>
            <a:pPr indent="-355600" lvl="0" marL="457200" rtl="0" algn="l">
              <a:spcBef>
                <a:spcPts val="0"/>
              </a:spcBef>
              <a:spcAft>
                <a:spcPts val="0"/>
              </a:spcAft>
              <a:buSzPts val="2000"/>
              <a:buChar char="●"/>
            </a:pPr>
            <a:r>
              <a:rPr lang="en"/>
              <a:t>It is a system-wide issue, need both security mechanisms and design for security.</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84"/>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Security is Everyone’s job</a:t>
            </a:r>
            <a:endParaRPr/>
          </a:p>
        </p:txBody>
      </p:sp>
      <p:sp>
        <p:nvSpPr>
          <p:cNvPr id="388" name="Google Shape;388;p84"/>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Developers </a:t>
            </a:r>
            <a:endParaRPr/>
          </a:p>
          <a:p>
            <a:pPr indent="-355600" lvl="0" marL="457200" rtl="0" algn="l">
              <a:spcBef>
                <a:spcPts val="0"/>
              </a:spcBef>
              <a:spcAft>
                <a:spcPts val="0"/>
              </a:spcAft>
              <a:buSzPts val="2000"/>
              <a:buChar char="●"/>
            </a:pPr>
            <a:r>
              <a:rPr lang="en"/>
              <a:t>Operation people</a:t>
            </a:r>
            <a:endParaRPr/>
          </a:p>
          <a:p>
            <a:pPr indent="-355600" lvl="0" marL="457200" rtl="0" algn="l">
              <a:spcBef>
                <a:spcPts val="0"/>
              </a:spcBef>
              <a:spcAft>
                <a:spcPts val="0"/>
              </a:spcAft>
              <a:buSzPts val="2000"/>
              <a:buChar char="●"/>
            </a:pPr>
            <a:r>
              <a:rPr lang="en"/>
              <a:t>Administrators</a:t>
            </a:r>
            <a:endParaRPr/>
          </a:p>
          <a:p>
            <a:pPr indent="-355600" lvl="0" marL="457200" rtl="0" algn="l">
              <a:spcBef>
                <a:spcPts val="0"/>
              </a:spcBef>
              <a:spcAft>
                <a:spcPts val="0"/>
              </a:spcAft>
              <a:buSzPts val="2000"/>
              <a:buChar char="●"/>
            </a:pPr>
            <a:r>
              <a:rPr lang="en"/>
              <a:t>Users</a:t>
            </a:r>
            <a:endParaRPr/>
          </a:p>
          <a:p>
            <a:pPr indent="-355600" lvl="0" marL="457200" rtl="0" algn="l">
              <a:spcBef>
                <a:spcPts val="0"/>
              </a:spcBef>
              <a:spcAft>
                <a:spcPts val="0"/>
              </a:spcAft>
              <a:buSzPts val="2000"/>
              <a:buChar char="●"/>
            </a:pPr>
            <a:r>
              <a:rPr lang="en"/>
              <a:t>Executives</a:t>
            </a:r>
            <a:endParaRPr/>
          </a:p>
          <a:p>
            <a:pPr indent="0" lvl="0" marL="0" rtl="0" algn="l">
              <a:spcBef>
                <a:spcPts val="1600"/>
              </a:spcBef>
              <a:spcAft>
                <a:spcPts val="1600"/>
              </a:spcAft>
              <a:buNone/>
            </a:pPr>
            <a:r>
              <a:rPr lang="en"/>
              <a:t> </a:t>
            </a:r>
            <a:endParaRPr/>
          </a:p>
        </p:txBody>
      </p:sp>
      <p:sp>
        <p:nvSpPr>
          <p:cNvPr id="389" name="Google Shape;389;p84"/>
          <p:cNvSpPr txBox="1"/>
          <p:nvPr/>
        </p:nvSpPr>
        <p:spPr>
          <a:xfrm>
            <a:off x="935250" y="4095425"/>
            <a:ext cx="68340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85"/>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Security</a:t>
            </a:r>
            <a:endParaRPr/>
          </a:p>
        </p:txBody>
      </p:sp>
      <p:sp>
        <p:nvSpPr>
          <p:cNvPr id="395" name="Google Shape;395;p85"/>
          <p:cNvSpPr txBox="1"/>
          <p:nvPr>
            <p:ph idx="1" type="body"/>
          </p:nvPr>
        </p:nvSpPr>
        <p:spPr>
          <a:xfrm>
            <a:off x="321475" y="848500"/>
            <a:ext cx="3119400" cy="3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areas:</a:t>
            </a:r>
            <a:endParaRPr/>
          </a:p>
          <a:p>
            <a:pPr indent="0" lvl="0" marL="0" rtl="0" algn="l">
              <a:spcBef>
                <a:spcPts val="1600"/>
              </a:spcBef>
              <a:spcAft>
                <a:spcPts val="0"/>
              </a:spcAft>
              <a:buNone/>
            </a:pPr>
            <a:r>
              <a:rPr lang="en"/>
              <a:t>Software engineering</a:t>
            </a:r>
            <a:endParaRPr/>
          </a:p>
          <a:p>
            <a:pPr indent="0" lvl="0" marL="0" rtl="0" algn="l">
              <a:spcBef>
                <a:spcPts val="1600"/>
              </a:spcBef>
              <a:spcAft>
                <a:spcPts val="0"/>
              </a:spcAft>
              <a:buNone/>
            </a:pPr>
            <a:r>
              <a:rPr lang="en"/>
              <a:t>Programming language</a:t>
            </a:r>
            <a:endParaRPr/>
          </a:p>
          <a:p>
            <a:pPr indent="0" lvl="0" marL="0" rtl="0" algn="l">
              <a:spcBef>
                <a:spcPts val="1600"/>
              </a:spcBef>
              <a:spcAft>
                <a:spcPts val="1600"/>
              </a:spcAft>
              <a:buNone/>
            </a:pPr>
            <a:r>
              <a:rPr lang="en"/>
              <a:t>Security engineering</a:t>
            </a:r>
            <a:endParaRPr/>
          </a:p>
        </p:txBody>
      </p:sp>
      <p:pic>
        <p:nvPicPr>
          <p:cNvPr id="396" name="Google Shape;396;p85"/>
          <p:cNvPicPr preferRelativeResize="0"/>
          <p:nvPr/>
        </p:nvPicPr>
        <p:blipFill>
          <a:blip r:embed="rId3">
            <a:alphaModFix/>
          </a:blip>
          <a:stretch>
            <a:fillRect/>
          </a:stretch>
        </p:blipFill>
        <p:spPr>
          <a:xfrm>
            <a:off x="3714775" y="1291363"/>
            <a:ext cx="5238750" cy="3200400"/>
          </a:xfrm>
          <a:prstGeom prst="rect">
            <a:avLst/>
          </a:prstGeom>
          <a:noFill/>
          <a:ln>
            <a:noFill/>
          </a:ln>
        </p:spPr>
      </p:pic>
      <p:sp>
        <p:nvSpPr>
          <p:cNvPr id="397" name="Google Shape;397;p85"/>
          <p:cNvSpPr txBox="1"/>
          <p:nvPr/>
        </p:nvSpPr>
        <p:spPr>
          <a:xfrm>
            <a:off x="1306875" y="4568800"/>
            <a:ext cx="5362200" cy="30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Gary McGraw, “Software Security, Building Security in”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8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Secure Software Development Process</a:t>
            </a:r>
            <a:endParaRPr/>
          </a:p>
        </p:txBody>
      </p:sp>
      <p:sp>
        <p:nvSpPr>
          <p:cNvPr id="403" name="Google Shape;403;p8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87"/>
          <p:cNvSpPr txBox="1"/>
          <p:nvPr/>
        </p:nvSpPr>
        <p:spPr>
          <a:xfrm>
            <a:off x="457172" y="188603"/>
            <a:ext cx="8228700" cy="8919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0" i="0" lang="en" sz="3700" u="none" cap="none" strike="noStrike">
                <a:solidFill>
                  <a:srgbClr val="000000"/>
                </a:solidFill>
                <a:latin typeface="Arial"/>
                <a:ea typeface="Arial"/>
                <a:cs typeface="Arial"/>
                <a:sym typeface="Arial"/>
              </a:rPr>
              <a:t>IEEE Std 1074: Standard for Software Life Cycle Activities</a:t>
            </a:r>
            <a:endParaRPr b="0" i="0" sz="3700" u="none" cap="none" strike="noStrike">
              <a:solidFill>
                <a:srgbClr val="000000"/>
              </a:solidFill>
              <a:latin typeface="Arial"/>
              <a:ea typeface="Arial"/>
              <a:cs typeface="Arial"/>
              <a:sym typeface="Arial"/>
            </a:endParaRPr>
          </a:p>
        </p:txBody>
      </p:sp>
      <p:sp>
        <p:nvSpPr>
          <p:cNvPr id="409" name="Google Shape;409;p87"/>
          <p:cNvSpPr txBox="1"/>
          <p:nvPr/>
        </p:nvSpPr>
        <p:spPr>
          <a:xfrm>
            <a:off x="457172" y="1203631"/>
            <a:ext cx="8228700" cy="3394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2700" strike="noStrike">
              <a:solidFill>
                <a:srgbClr val="000000"/>
              </a:solidFill>
              <a:latin typeface="Arial"/>
              <a:ea typeface="Arial"/>
              <a:cs typeface="Arial"/>
              <a:sym typeface="Arial"/>
            </a:endParaRPr>
          </a:p>
        </p:txBody>
      </p:sp>
      <p:sp>
        <p:nvSpPr>
          <p:cNvPr id="410" name="Google Shape;410;p87"/>
          <p:cNvSpPr/>
          <p:nvPr/>
        </p:nvSpPr>
        <p:spPr>
          <a:xfrm>
            <a:off x="3697865" y="1329284"/>
            <a:ext cx="1745400" cy="503400"/>
          </a:xfrm>
          <a:prstGeom prst="rect">
            <a:avLst/>
          </a:prstGeom>
          <a:solidFill>
            <a:srgbClr val="FFFFFF"/>
          </a:solidFill>
          <a:ln cap="flat" cmpd="sng" w="12600">
            <a:solidFill>
              <a:srgbClr val="000000"/>
            </a:solidFill>
            <a:prstDash val="solid"/>
            <a:miter lim="8000"/>
            <a:headEnd len="sm" w="sm" type="none"/>
            <a:tailEnd len="sm" w="sm" type="none"/>
          </a:ln>
          <a:effectLst>
            <a:outerShdw dir="2700000" dist="107932">
              <a:srgbClr val="000000">
                <a:alpha val="74900"/>
              </a:srgbClr>
            </a:outerShdw>
          </a:effectLst>
        </p:spPr>
        <p:txBody>
          <a:bodyPr anchorCtr="0" anchor="ctr" bIns="36500" lIns="74225" spcFirstLastPara="1" rIns="74225" wrap="square" tIns="36500">
            <a:noAutofit/>
          </a:bodyPr>
          <a:lstStyle/>
          <a:p>
            <a:pPr indent="0" lvl="0" marL="0" marR="0" rtl="0" algn="ctr">
              <a:lnSpc>
                <a:spcPct val="100000"/>
              </a:lnSpc>
              <a:spcBef>
                <a:spcPts val="0"/>
              </a:spcBef>
              <a:spcAft>
                <a:spcPts val="0"/>
              </a:spcAft>
              <a:buNone/>
            </a:pPr>
            <a:r>
              <a:rPr b="0" lang="en" sz="1500" strike="noStrike">
                <a:solidFill>
                  <a:srgbClr val="FDAD23"/>
                </a:solidFill>
                <a:latin typeface="Times New Roman"/>
                <a:ea typeface="Times New Roman"/>
                <a:cs typeface="Times New Roman"/>
                <a:sym typeface="Times New Roman"/>
              </a:rPr>
              <a:t>IEEE Std 1074</a:t>
            </a:r>
            <a:endParaRPr b="0" sz="1500" strike="noStrike">
              <a:solidFill>
                <a:srgbClr val="000000"/>
              </a:solidFill>
              <a:latin typeface="Arial"/>
              <a:ea typeface="Arial"/>
              <a:cs typeface="Arial"/>
              <a:sym typeface="Arial"/>
            </a:endParaRPr>
          </a:p>
        </p:txBody>
      </p:sp>
      <p:sp>
        <p:nvSpPr>
          <p:cNvPr id="411" name="Google Shape;411;p87"/>
          <p:cNvSpPr/>
          <p:nvPr/>
        </p:nvSpPr>
        <p:spPr>
          <a:xfrm>
            <a:off x="1640267" y="2155464"/>
            <a:ext cx="1409700" cy="503400"/>
          </a:xfrm>
          <a:prstGeom prst="rect">
            <a:avLst/>
          </a:prstGeom>
          <a:solidFill>
            <a:srgbClr val="FFFFFF"/>
          </a:solidFill>
          <a:ln cap="flat" cmpd="sng" w="12600">
            <a:solidFill>
              <a:srgbClr val="000000"/>
            </a:solidFill>
            <a:prstDash val="solid"/>
            <a:miter lim="8000"/>
            <a:headEnd len="sm" w="sm" type="none"/>
            <a:tailEnd len="sm" w="sm" type="none"/>
          </a:ln>
          <a:effectLst>
            <a:outerShdw dir="2700000" dist="107932">
              <a:srgbClr val="000000">
                <a:alpha val="74900"/>
              </a:srgbClr>
            </a:outerShdw>
          </a:effectLst>
        </p:spPr>
        <p:txBody>
          <a:bodyPr anchorCtr="0" anchor="ctr" bIns="36500" lIns="74225" spcFirstLastPara="1" rIns="74225" wrap="square" tIns="36500">
            <a:noAutofit/>
          </a:bodyPr>
          <a:lstStyle/>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Project </a:t>
            </a:r>
            <a:endParaRPr b="0" sz="1500"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Management</a:t>
            </a:r>
            <a:endParaRPr b="0" sz="1500" strike="noStrike">
              <a:solidFill>
                <a:srgbClr val="000000"/>
              </a:solidFill>
              <a:latin typeface="Arial"/>
              <a:ea typeface="Arial"/>
              <a:cs typeface="Arial"/>
              <a:sym typeface="Arial"/>
            </a:endParaRPr>
          </a:p>
        </p:txBody>
      </p:sp>
      <p:sp>
        <p:nvSpPr>
          <p:cNvPr id="412" name="Google Shape;412;p87"/>
          <p:cNvSpPr/>
          <p:nvPr/>
        </p:nvSpPr>
        <p:spPr>
          <a:xfrm>
            <a:off x="3179629" y="2155464"/>
            <a:ext cx="1225200" cy="503400"/>
          </a:xfrm>
          <a:prstGeom prst="rect">
            <a:avLst/>
          </a:prstGeom>
          <a:solidFill>
            <a:srgbClr val="FFFFFF"/>
          </a:solidFill>
          <a:ln cap="flat" cmpd="sng" w="12600">
            <a:solidFill>
              <a:srgbClr val="000000"/>
            </a:solidFill>
            <a:prstDash val="solid"/>
            <a:miter lim="8000"/>
            <a:headEnd len="sm" w="sm" type="none"/>
            <a:tailEnd len="sm" w="sm" type="none"/>
          </a:ln>
          <a:effectLst>
            <a:outerShdw dir="2700000" dist="107932">
              <a:srgbClr val="000000">
                <a:alpha val="74900"/>
              </a:srgbClr>
            </a:outerShdw>
          </a:effectLst>
        </p:spPr>
        <p:txBody>
          <a:bodyPr anchorCtr="0" anchor="ctr" bIns="36500" lIns="74225" spcFirstLastPara="1" rIns="74225" wrap="square" tIns="36500">
            <a:noAutofit/>
          </a:bodyPr>
          <a:lstStyle/>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Pre-</a:t>
            </a:r>
            <a:endParaRPr b="0" sz="1500"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Development</a:t>
            </a:r>
            <a:endParaRPr b="0" sz="1500" strike="noStrike">
              <a:solidFill>
                <a:srgbClr val="000000"/>
              </a:solidFill>
              <a:latin typeface="Arial"/>
              <a:ea typeface="Arial"/>
              <a:cs typeface="Arial"/>
              <a:sym typeface="Arial"/>
            </a:endParaRPr>
          </a:p>
        </p:txBody>
      </p:sp>
      <p:sp>
        <p:nvSpPr>
          <p:cNvPr id="413" name="Google Shape;413;p87"/>
          <p:cNvSpPr/>
          <p:nvPr/>
        </p:nvSpPr>
        <p:spPr>
          <a:xfrm>
            <a:off x="4475384" y="2155464"/>
            <a:ext cx="1080300" cy="503400"/>
          </a:xfrm>
          <a:prstGeom prst="rect">
            <a:avLst/>
          </a:prstGeom>
          <a:solidFill>
            <a:srgbClr val="FFFFFF"/>
          </a:solidFill>
          <a:ln cap="flat" cmpd="sng" w="12600">
            <a:solidFill>
              <a:srgbClr val="000000"/>
            </a:solidFill>
            <a:prstDash val="solid"/>
            <a:miter lim="8000"/>
            <a:headEnd len="sm" w="sm" type="none"/>
            <a:tailEnd len="sm" w="sm" type="none"/>
          </a:ln>
          <a:effectLst>
            <a:outerShdw dir="2700000" dist="107932">
              <a:srgbClr val="000000">
                <a:alpha val="74900"/>
              </a:srgbClr>
            </a:outerShdw>
          </a:effectLst>
        </p:spPr>
        <p:txBody>
          <a:bodyPr anchorCtr="0" anchor="ctr" bIns="36500" lIns="74225" spcFirstLastPara="1" rIns="74225" wrap="square" tIns="36500">
            <a:noAutofit/>
          </a:bodyPr>
          <a:lstStyle/>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Develop-</a:t>
            </a:r>
            <a:endParaRPr b="0" sz="1500"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ment</a:t>
            </a:r>
            <a:endParaRPr b="0" sz="1500" strike="noStrike">
              <a:solidFill>
                <a:srgbClr val="000000"/>
              </a:solidFill>
              <a:latin typeface="Arial"/>
              <a:ea typeface="Arial"/>
              <a:cs typeface="Arial"/>
              <a:sym typeface="Arial"/>
            </a:endParaRPr>
          </a:p>
        </p:txBody>
      </p:sp>
      <p:sp>
        <p:nvSpPr>
          <p:cNvPr id="414" name="Google Shape;414;p87"/>
          <p:cNvSpPr/>
          <p:nvPr/>
        </p:nvSpPr>
        <p:spPr>
          <a:xfrm>
            <a:off x="5600026" y="2155464"/>
            <a:ext cx="1273200" cy="458100"/>
          </a:xfrm>
          <a:prstGeom prst="rect">
            <a:avLst/>
          </a:prstGeom>
          <a:solidFill>
            <a:srgbClr val="FFFFFF"/>
          </a:solidFill>
          <a:ln cap="flat" cmpd="sng" w="12600">
            <a:solidFill>
              <a:srgbClr val="000000"/>
            </a:solidFill>
            <a:prstDash val="solid"/>
            <a:miter lim="8000"/>
            <a:headEnd len="sm" w="sm" type="none"/>
            <a:tailEnd len="sm" w="sm" type="none"/>
          </a:ln>
          <a:effectLst>
            <a:outerShdw dir="2700000" dist="107932">
              <a:srgbClr val="000000">
                <a:alpha val="74900"/>
              </a:srgbClr>
            </a:outerShdw>
          </a:effectLst>
        </p:spPr>
        <p:txBody>
          <a:bodyPr anchorCtr="0" anchor="ctr" bIns="36500" lIns="74225" spcFirstLastPara="1" rIns="74225" wrap="square" tIns="36500">
            <a:noAutofit/>
          </a:bodyPr>
          <a:lstStyle/>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Post-</a:t>
            </a:r>
            <a:endParaRPr b="0" sz="1500"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Development</a:t>
            </a:r>
            <a:endParaRPr b="0" sz="1500" strike="noStrike">
              <a:solidFill>
                <a:srgbClr val="000000"/>
              </a:solidFill>
              <a:latin typeface="Arial"/>
              <a:ea typeface="Arial"/>
              <a:cs typeface="Arial"/>
              <a:sym typeface="Arial"/>
            </a:endParaRPr>
          </a:p>
        </p:txBody>
      </p:sp>
      <p:sp>
        <p:nvSpPr>
          <p:cNvPr id="415" name="Google Shape;415;p87"/>
          <p:cNvSpPr/>
          <p:nvPr/>
        </p:nvSpPr>
        <p:spPr>
          <a:xfrm>
            <a:off x="6937907" y="2155464"/>
            <a:ext cx="1789800" cy="563700"/>
          </a:xfrm>
          <a:prstGeom prst="rect">
            <a:avLst/>
          </a:prstGeom>
          <a:solidFill>
            <a:srgbClr val="FFFFFF"/>
          </a:solidFill>
          <a:ln cap="flat" cmpd="sng" w="12600">
            <a:solidFill>
              <a:srgbClr val="000000"/>
            </a:solidFill>
            <a:prstDash val="solid"/>
            <a:miter lim="8000"/>
            <a:headEnd len="sm" w="sm" type="none"/>
            <a:tailEnd len="sm" w="sm" type="none"/>
          </a:ln>
          <a:effectLst>
            <a:outerShdw dir="2700000" dist="107932">
              <a:srgbClr val="000000">
                <a:alpha val="74900"/>
              </a:srgbClr>
            </a:outerShdw>
          </a:effectLst>
        </p:spPr>
        <p:txBody>
          <a:bodyPr anchorCtr="0" anchor="ctr" bIns="36500" lIns="74225" spcFirstLastPara="1" rIns="74225" wrap="square" tIns="36500">
            <a:noAutofit/>
          </a:bodyPr>
          <a:lstStyle/>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Cross-</a:t>
            </a:r>
            <a:endParaRPr b="0" sz="1500"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Development</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 </a:t>
            </a:r>
            <a:endParaRPr b="0" sz="1500" strike="noStrike">
              <a:solidFill>
                <a:srgbClr val="000000"/>
              </a:solidFill>
              <a:latin typeface="Arial"/>
              <a:ea typeface="Arial"/>
              <a:cs typeface="Arial"/>
              <a:sym typeface="Arial"/>
            </a:endParaRPr>
          </a:p>
        </p:txBody>
      </p:sp>
      <p:cxnSp>
        <p:nvCxnSpPr>
          <p:cNvPr id="416" name="Google Shape;416;p87"/>
          <p:cNvCxnSpPr/>
          <p:nvPr/>
        </p:nvCxnSpPr>
        <p:spPr>
          <a:xfrm flipH="1">
            <a:off x="3818917" y="1863987"/>
            <a:ext cx="600300" cy="291600"/>
          </a:xfrm>
          <a:prstGeom prst="straightConnector1">
            <a:avLst/>
          </a:prstGeom>
          <a:noFill/>
          <a:ln cap="flat" cmpd="sng" w="12600">
            <a:solidFill>
              <a:srgbClr val="000000"/>
            </a:solidFill>
            <a:prstDash val="solid"/>
            <a:miter lim="8000"/>
            <a:headEnd len="sm" w="sm" type="none"/>
            <a:tailEnd len="sm" w="sm" type="none"/>
          </a:ln>
        </p:spPr>
      </p:cxnSp>
      <p:cxnSp>
        <p:nvCxnSpPr>
          <p:cNvPr id="417" name="Google Shape;417;p87"/>
          <p:cNvCxnSpPr/>
          <p:nvPr/>
        </p:nvCxnSpPr>
        <p:spPr>
          <a:xfrm flipH="1">
            <a:off x="2393317" y="1863987"/>
            <a:ext cx="2025900" cy="291600"/>
          </a:xfrm>
          <a:prstGeom prst="straightConnector1">
            <a:avLst/>
          </a:prstGeom>
          <a:noFill/>
          <a:ln cap="flat" cmpd="sng" w="12600">
            <a:solidFill>
              <a:srgbClr val="000000"/>
            </a:solidFill>
            <a:prstDash val="solid"/>
            <a:miter lim="8000"/>
            <a:headEnd len="sm" w="sm" type="none"/>
            <a:tailEnd len="sm" w="sm" type="none"/>
          </a:ln>
        </p:spPr>
      </p:cxnSp>
      <p:cxnSp>
        <p:nvCxnSpPr>
          <p:cNvPr id="418" name="Google Shape;418;p87"/>
          <p:cNvCxnSpPr/>
          <p:nvPr/>
        </p:nvCxnSpPr>
        <p:spPr>
          <a:xfrm>
            <a:off x="4475384" y="1863987"/>
            <a:ext cx="648300" cy="291600"/>
          </a:xfrm>
          <a:prstGeom prst="straightConnector1">
            <a:avLst/>
          </a:prstGeom>
          <a:noFill/>
          <a:ln cap="flat" cmpd="sng" w="12600">
            <a:solidFill>
              <a:srgbClr val="000000"/>
            </a:solidFill>
            <a:prstDash val="solid"/>
            <a:miter lim="8000"/>
            <a:headEnd len="sm" w="sm" type="none"/>
            <a:tailEnd len="sm" w="sm" type="none"/>
          </a:ln>
        </p:spPr>
      </p:cxnSp>
      <p:cxnSp>
        <p:nvCxnSpPr>
          <p:cNvPr id="419" name="Google Shape;419;p87"/>
          <p:cNvCxnSpPr/>
          <p:nvPr/>
        </p:nvCxnSpPr>
        <p:spPr>
          <a:xfrm>
            <a:off x="4670009" y="1863987"/>
            <a:ext cx="1490400" cy="291600"/>
          </a:xfrm>
          <a:prstGeom prst="straightConnector1">
            <a:avLst/>
          </a:prstGeom>
          <a:noFill/>
          <a:ln cap="flat" cmpd="sng" w="12600">
            <a:solidFill>
              <a:srgbClr val="000000"/>
            </a:solidFill>
            <a:prstDash val="solid"/>
            <a:miter lim="8000"/>
            <a:headEnd len="sm" w="sm" type="none"/>
            <a:tailEnd len="sm" w="sm" type="none"/>
          </a:ln>
        </p:spPr>
      </p:cxnSp>
      <p:cxnSp>
        <p:nvCxnSpPr>
          <p:cNvPr id="420" name="Google Shape;420;p87"/>
          <p:cNvCxnSpPr/>
          <p:nvPr/>
        </p:nvCxnSpPr>
        <p:spPr>
          <a:xfrm>
            <a:off x="4605025" y="1863987"/>
            <a:ext cx="3305100" cy="291600"/>
          </a:xfrm>
          <a:prstGeom prst="straightConnector1">
            <a:avLst/>
          </a:prstGeom>
          <a:noFill/>
          <a:ln cap="flat" cmpd="sng" w="12600">
            <a:solidFill>
              <a:srgbClr val="000000"/>
            </a:solidFill>
            <a:prstDash val="solid"/>
            <a:miter lim="8000"/>
            <a:headEnd len="sm" w="sm" type="none"/>
            <a:tailEnd len="sm" w="sm" type="none"/>
          </a:ln>
        </p:spPr>
      </p:cxnSp>
      <p:cxnSp>
        <p:nvCxnSpPr>
          <p:cNvPr id="421" name="Google Shape;421;p87"/>
          <p:cNvCxnSpPr/>
          <p:nvPr/>
        </p:nvCxnSpPr>
        <p:spPr>
          <a:xfrm>
            <a:off x="1689249" y="2690166"/>
            <a:ext cx="1500" cy="1152300"/>
          </a:xfrm>
          <a:prstGeom prst="straightConnector1">
            <a:avLst/>
          </a:prstGeom>
          <a:noFill/>
          <a:ln cap="flat" cmpd="sng" w="12600">
            <a:solidFill>
              <a:srgbClr val="000000"/>
            </a:solidFill>
            <a:prstDash val="solid"/>
            <a:miter lim="8000"/>
            <a:headEnd len="sm" w="sm" type="none"/>
            <a:tailEnd len="sm" w="sm" type="none"/>
          </a:ln>
        </p:spPr>
      </p:cxnSp>
      <p:sp>
        <p:nvSpPr>
          <p:cNvPr id="422" name="Google Shape;422;p87"/>
          <p:cNvSpPr/>
          <p:nvPr/>
        </p:nvSpPr>
        <p:spPr>
          <a:xfrm>
            <a:off x="1592590" y="2787407"/>
            <a:ext cx="1867200" cy="888000"/>
          </a:xfrm>
          <a:prstGeom prst="rect">
            <a:avLst/>
          </a:prstGeom>
          <a:noFill/>
          <a:ln>
            <a:noFill/>
          </a:ln>
        </p:spPr>
        <p:txBody>
          <a:bodyPr anchorCtr="0" anchor="t" bIns="36500" lIns="74225" spcFirstLastPara="1" rIns="74225" wrap="square" tIns="36500">
            <a:noAutofit/>
          </a:bodyPr>
          <a:lstStyle/>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Project Initiation</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&gt;Project Monitoring</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   &amp;Control</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Software Quality</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   Management</a:t>
            </a:r>
            <a:endParaRPr b="0" sz="1500" strike="noStrike">
              <a:solidFill>
                <a:srgbClr val="000000"/>
              </a:solidFill>
              <a:latin typeface="Arial"/>
              <a:ea typeface="Arial"/>
              <a:cs typeface="Arial"/>
              <a:sym typeface="Arial"/>
            </a:endParaRPr>
          </a:p>
        </p:txBody>
      </p:sp>
      <p:cxnSp>
        <p:nvCxnSpPr>
          <p:cNvPr id="423" name="Google Shape;423;p87"/>
          <p:cNvCxnSpPr/>
          <p:nvPr/>
        </p:nvCxnSpPr>
        <p:spPr>
          <a:xfrm>
            <a:off x="3309270" y="2641668"/>
            <a:ext cx="1500" cy="924300"/>
          </a:xfrm>
          <a:prstGeom prst="straightConnector1">
            <a:avLst/>
          </a:prstGeom>
          <a:noFill/>
          <a:ln cap="flat" cmpd="sng" w="12600">
            <a:solidFill>
              <a:srgbClr val="000000"/>
            </a:solidFill>
            <a:prstDash val="solid"/>
            <a:miter lim="8000"/>
            <a:headEnd len="sm" w="sm" type="none"/>
            <a:tailEnd len="sm" w="sm" type="none"/>
          </a:ln>
        </p:spPr>
      </p:cxnSp>
      <p:sp>
        <p:nvSpPr>
          <p:cNvPr id="424" name="Google Shape;424;p87"/>
          <p:cNvSpPr/>
          <p:nvPr/>
        </p:nvSpPr>
        <p:spPr>
          <a:xfrm>
            <a:off x="3297187" y="2787407"/>
            <a:ext cx="1278300" cy="722400"/>
          </a:xfrm>
          <a:prstGeom prst="rect">
            <a:avLst/>
          </a:prstGeom>
          <a:noFill/>
          <a:ln>
            <a:noFill/>
          </a:ln>
        </p:spPr>
        <p:txBody>
          <a:bodyPr anchorCtr="0" anchor="t" bIns="36500" lIns="74225" spcFirstLastPara="1" rIns="74225" wrap="square" tIns="36500">
            <a:noAutofit/>
          </a:bodyPr>
          <a:lstStyle/>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Concept </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   Exploration</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System </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   Allocation</a:t>
            </a:r>
            <a:endParaRPr b="0" sz="1500" strike="noStrike">
              <a:solidFill>
                <a:srgbClr val="000000"/>
              </a:solidFill>
              <a:latin typeface="Arial"/>
              <a:ea typeface="Arial"/>
              <a:cs typeface="Arial"/>
              <a:sym typeface="Arial"/>
            </a:endParaRPr>
          </a:p>
        </p:txBody>
      </p:sp>
      <p:cxnSp>
        <p:nvCxnSpPr>
          <p:cNvPr id="425" name="Google Shape;425;p87"/>
          <p:cNvCxnSpPr/>
          <p:nvPr/>
        </p:nvCxnSpPr>
        <p:spPr>
          <a:xfrm>
            <a:off x="4540367" y="2690166"/>
            <a:ext cx="1500" cy="1095300"/>
          </a:xfrm>
          <a:prstGeom prst="straightConnector1">
            <a:avLst/>
          </a:prstGeom>
          <a:noFill/>
          <a:ln cap="flat" cmpd="sng" w="12600">
            <a:solidFill>
              <a:srgbClr val="000000"/>
            </a:solidFill>
            <a:prstDash val="solid"/>
            <a:miter lim="8000"/>
            <a:headEnd len="sm" w="sm" type="none"/>
            <a:tailEnd len="sm" w="sm" type="none"/>
          </a:ln>
        </p:spPr>
      </p:cxnSp>
      <p:sp>
        <p:nvSpPr>
          <p:cNvPr id="426" name="Google Shape;426;p87"/>
          <p:cNvSpPr/>
          <p:nvPr/>
        </p:nvSpPr>
        <p:spPr>
          <a:xfrm>
            <a:off x="4494324" y="2787407"/>
            <a:ext cx="1507500" cy="722400"/>
          </a:xfrm>
          <a:prstGeom prst="rect">
            <a:avLst/>
          </a:prstGeom>
          <a:noFill/>
          <a:ln>
            <a:noFill/>
          </a:ln>
        </p:spPr>
        <p:txBody>
          <a:bodyPr anchorCtr="0" anchor="t" bIns="36500" lIns="74225" spcFirstLastPara="1" rIns="74225" wrap="square" tIns="36500">
            <a:noAutofit/>
          </a:bodyPr>
          <a:lstStyle/>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Requirements</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Design</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Implemen-</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    tation</a:t>
            </a:r>
            <a:endParaRPr b="0" sz="1500" strike="noStrike">
              <a:solidFill>
                <a:srgbClr val="000000"/>
              </a:solidFill>
              <a:latin typeface="Arial"/>
              <a:ea typeface="Arial"/>
              <a:cs typeface="Arial"/>
              <a:sym typeface="Arial"/>
            </a:endParaRPr>
          </a:p>
        </p:txBody>
      </p:sp>
      <p:cxnSp>
        <p:nvCxnSpPr>
          <p:cNvPr id="427" name="Google Shape;427;p87"/>
          <p:cNvCxnSpPr/>
          <p:nvPr/>
        </p:nvCxnSpPr>
        <p:spPr>
          <a:xfrm>
            <a:off x="6030747" y="2641668"/>
            <a:ext cx="1500" cy="1024800"/>
          </a:xfrm>
          <a:prstGeom prst="straightConnector1">
            <a:avLst/>
          </a:prstGeom>
          <a:noFill/>
          <a:ln cap="flat" cmpd="sng" w="12600">
            <a:solidFill>
              <a:srgbClr val="000000"/>
            </a:solidFill>
            <a:prstDash val="solid"/>
            <a:miter lim="8000"/>
            <a:headEnd len="sm" w="sm" type="none"/>
            <a:tailEnd len="sm" w="sm" type="none"/>
          </a:ln>
        </p:spPr>
      </p:cxnSp>
      <p:sp>
        <p:nvSpPr>
          <p:cNvPr id="428" name="Google Shape;428;p87"/>
          <p:cNvSpPr/>
          <p:nvPr/>
        </p:nvSpPr>
        <p:spPr>
          <a:xfrm>
            <a:off x="5939313" y="2787407"/>
            <a:ext cx="1405500" cy="888000"/>
          </a:xfrm>
          <a:prstGeom prst="rect">
            <a:avLst/>
          </a:prstGeom>
          <a:noFill/>
          <a:ln>
            <a:noFill/>
          </a:ln>
        </p:spPr>
        <p:txBody>
          <a:bodyPr anchorCtr="0" anchor="t" bIns="36500" lIns="74225" spcFirstLastPara="1" rIns="74225" wrap="square" tIns="36500">
            <a:noAutofit/>
          </a:bodyPr>
          <a:lstStyle/>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Installation</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Operation &amp;</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   Support</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Maintenance</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Retirement</a:t>
            </a:r>
            <a:endParaRPr b="0" sz="1500" strike="noStrike">
              <a:solidFill>
                <a:srgbClr val="000000"/>
              </a:solidFill>
              <a:latin typeface="Arial"/>
              <a:ea typeface="Arial"/>
              <a:cs typeface="Arial"/>
              <a:sym typeface="Arial"/>
            </a:endParaRPr>
          </a:p>
        </p:txBody>
      </p:sp>
      <p:cxnSp>
        <p:nvCxnSpPr>
          <p:cNvPr id="429" name="Google Shape;429;p87"/>
          <p:cNvCxnSpPr/>
          <p:nvPr/>
        </p:nvCxnSpPr>
        <p:spPr>
          <a:xfrm>
            <a:off x="7331074" y="2583128"/>
            <a:ext cx="4500" cy="1139700"/>
          </a:xfrm>
          <a:prstGeom prst="straightConnector1">
            <a:avLst/>
          </a:prstGeom>
          <a:noFill/>
          <a:ln cap="flat" cmpd="sng" w="12600">
            <a:solidFill>
              <a:srgbClr val="000000"/>
            </a:solidFill>
            <a:prstDash val="solid"/>
            <a:miter lim="8000"/>
            <a:headEnd len="sm" w="sm" type="none"/>
            <a:tailEnd len="sm" w="sm" type="none"/>
          </a:ln>
        </p:spPr>
      </p:cxnSp>
      <p:sp>
        <p:nvSpPr>
          <p:cNvPr id="430" name="Google Shape;430;p87"/>
          <p:cNvSpPr/>
          <p:nvPr/>
        </p:nvSpPr>
        <p:spPr>
          <a:xfrm>
            <a:off x="7296133" y="2819739"/>
            <a:ext cx="1517400" cy="1053300"/>
          </a:xfrm>
          <a:prstGeom prst="rect">
            <a:avLst/>
          </a:prstGeom>
          <a:noFill/>
          <a:ln>
            <a:noFill/>
          </a:ln>
        </p:spPr>
        <p:txBody>
          <a:bodyPr anchorCtr="0" anchor="t" bIns="36500" lIns="74225" spcFirstLastPara="1" rIns="74225" wrap="square" tIns="36500">
            <a:noAutofit/>
          </a:bodyPr>
          <a:lstStyle/>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V &amp; V</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Configuration </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  Management</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Documen-</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    tation</a:t>
            </a:r>
            <a:endParaRPr b="0" sz="1500"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lang="en" sz="1300" strike="noStrike">
                <a:solidFill>
                  <a:srgbClr val="000000"/>
                </a:solidFill>
                <a:latin typeface="Times New Roman"/>
                <a:ea typeface="Times New Roman"/>
                <a:cs typeface="Times New Roman"/>
                <a:sym typeface="Times New Roman"/>
              </a:rPr>
              <a:t>&gt; Training</a:t>
            </a:r>
            <a:endParaRPr b="0" sz="1500" strike="noStrike">
              <a:solidFill>
                <a:srgbClr val="000000"/>
              </a:solidFill>
              <a:latin typeface="Arial"/>
              <a:ea typeface="Arial"/>
              <a:cs typeface="Arial"/>
              <a:sym typeface="Arial"/>
            </a:endParaRPr>
          </a:p>
        </p:txBody>
      </p:sp>
      <p:cxnSp>
        <p:nvCxnSpPr>
          <p:cNvPr id="431" name="Google Shape;431;p87"/>
          <p:cNvCxnSpPr/>
          <p:nvPr/>
        </p:nvCxnSpPr>
        <p:spPr>
          <a:xfrm flipH="1">
            <a:off x="836554" y="1863987"/>
            <a:ext cx="3290400" cy="291600"/>
          </a:xfrm>
          <a:prstGeom prst="straightConnector1">
            <a:avLst/>
          </a:prstGeom>
          <a:noFill/>
          <a:ln cap="flat" cmpd="sng" w="12600">
            <a:solidFill>
              <a:srgbClr val="000000"/>
            </a:solidFill>
            <a:prstDash val="solid"/>
            <a:miter lim="8000"/>
            <a:headEnd len="sm" w="sm" type="none"/>
            <a:tailEnd len="sm" w="sm" type="none"/>
          </a:ln>
        </p:spPr>
      </p:cxnSp>
      <p:sp>
        <p:nvSpPr>
          <p:cNvPr id="432" name="Google Shape;432;p87"/>
          <p:cNvSpPr/>
          <p:nvPr/>
        </p:nvSpPr>
        <p:spPr>
          <a:xfrm>
            <a:off x="587466" y="2155464"/>
            <a:ext cx="972000" cy="503400"/>
          </a:xfrm>
          <a:prstGeom prst="rect">
            <a:avLst/>
          </a:prstGeom>
          <a:solidFill>
            <a:srgbClr val="FFFFFF"/>
          </a:solidFill>
          <a:ln cap="flat" cmpd="sng" w="12600">
            <a:solidFill>
              <a:srgbClr val="000000"/>
            </a:solidFill>
            <a:prstDash val="solid"/>
            <a:miter lim="8000"/>
            <a:headEnd len="sm" w="sm" type="none"/>
            <a:tailEnd len="sm" w="sm" type="none"/>
          </a:ln>
          <a:effectLst>
            <a:outerShdw dir="2700000" dist="107932">
              <a:srgbClr val="000000">
                <a:alpha val="74900"/>
              </a:srgbClr>
            </a:outerShdw>
          </a:effectLst>
        </p:spPr>
        <p:txBody>
          <a:bodyPr anchorCtr="0" anchor="ctr" bIns="36500" lIns="74225" spcFirstLastPara="1" rIns="74225" wrap="square" tIns="36500">
            <a:noAutofit/>
          </a:bodyPr>
          <a:lstStyle/>
          <a:p>
            <a:pPr indent="0" lvl="0" marL="0" marR="0" rtl="0" algn="ctr">
              <a:lnSpc>
                <a:spcPct val="100000"/>
              </a:lnSpc>
              <a:spcBef>
                <a:spcPts val="0"/>
              </a:spcBef>
              <a:spcAft>
                <a:spcPts val="0"/>
              </a:spcAft>
              <a:buNone/>
            </a:pPr>
            <a:r>
              <a:rPr b="0" lang="en" sz="1500" strike="noStrike">
                <a:solidFill>
                  <a:srgbClr val="000000"/>
                </a:solidFill>
                <a:latin typeface="Times New Roman"/>
                <a:ea typeface="Times New Roman"/>
                <a:cs typeface="Times New Roman"/>
                <a:sym typeface="Times New Roman"/>
              </a:rPr>
              <a:t>Life Cycle </a:t>
            </a:r>
            <a:br>
              <a:rPr b="0" lang="en" sz="1500" strike="noStrike">
                <a:solidFill>
                  <a:srgbClr val="000000"/>
                </a:solidFill>
                <a:latin typeface="Times New Roman"/>
                <a:ea typeface="Times New Roman"/>
                <a:cs typeface="Times New Roman"/>
                <a:sym typeface="Times New Roman"/>
              </a:rPr>
            </a:br>
            <a:r>
              <a:rPr b="0" lang="en" sz="1500" strike="noStrike">
                <a:solidFill>
                  <a:srgbClr val="000000"/>
                </a:solidFill>
                <a:latin typeface="Times New Roman"/>
                <a:ea typeface="Times New Roman"/>
                <a:cs typeface="Times New Roman"/>
                <a:sym typeface="Times New Roman"/>
              </a:rPr>
              <a:t>Modeling</a:t>
            </a:r>
            <a:endParaRPr b="0" sz="1500" strike="noStrike">
              <a:solidFill>
                <a:srgbClr val="000000"/>
              </a:solidFill>
              <a:latin typeface="Arial"/>
              <a:ea typeface="Arial"/>
              <a:cs typeface="Arial"/>
              <a:sym typeface="Arial"/>
            </a:endParaRPr>
          </a:p>
        </p:txBody>
      </p:sp>
      <p:sp>
        <p:nvSpPr>
          <p:cNvPr id="433" name="Google Shape;433;p87"/>
          <p:cNvSpPr/>
          <p:nvPr/>
        </p:nvSpPr>
        <p:spPr>
          <a:xfrm>
            <a:off x="1364975" y="3965797"/>
            <a:ext cx="1944300" cy="722400"/>
          </a:xfrm>
          <a:prstGeom prst="rect">
            <a:avLst/>
          </a:prstGeom>
          <a:solidFill>
            <a:srgbClr val="FFFFFF"/>
          </a:solidFill>
          <a:ln cap="flat" cmpd="sng" w="12600">
            <a:solidFill>
              <a:srgbClr val="000000"/>
            </a:solidFill>
            <a:prstDash val="solid"/>
            <a:miter lim="8000"/>
            <a:headEnd len="sm" w="sm" type="none"/>
            <a:tailEnd len="sm" w="sm" type="none"/>
          </a:ln>
          <a:effectLst>
            <a:outerShdw dir="2700000" dist="107932">
              <a:srgbClr val="000000">
                <a:alpha val="74900"/>
              </a:srgbClr>
            </a:outerShdw>
          </a:effectLst>
        </p:spPr>
        <p:txBody>
          <a:bodyPr anchorCtr="0" anchor="ctr" bIns="36500" lIns="74225" spcFirstLastPara="1" rIns="74225" wrap="square" tIns="36500">
            <a:noAutofit/>
          </a:bodyPr>
          <a:lstStyle/>
          <a:p>
            <a:pPr indent="0" lvl="0" marL="0" marR="0" rtl="0" algn="ctr">
              <a:lnSpc>
                <a:spcPct val="100000"/>
              </a:lnSpc>
              <a:spcBef>
                <a:spcPts val="0"/>
              </a:spcBef>
              <a:spcAft>
                <a:spcPts val="0"/>
              </a:spcAft>
              <a:buNone/>
            </a:pPr>
            <a:r>
              <a:rPr b="0" lang="en" sz="1500" strike="noStrike">
                <a:solidFill>
                  <a:srgbClr val="000000"/>
                </a:solidFill>
                <a:latin typeface="Arial"/>
                <a:ea typeface="Arial"/>
                <a:cs typeface="Arial"/>
                <a:sym typeface="Arial"/>
              </a:rPr>
              <a:t>Software Project</a:t>
            </a:r>
            <a:br>
              <a:rPr b="0" lang="en" sz="1500" strike="noStrike">
                <a:solidFill>
                  <a:srgbClr val="000000"/>
                </a:solidFill>
                <a:latin typeface="Arial"/>
                <a:ea typeface="Arial"/>
                <a:cs typeface="Arial"/>
                <a:sym typeface="Arial"/>
              </a:rPr>
            </a:br>
            <a:r>
              <a:rPr b="0" lang="en" sz="1500" strike="noStrike">
                <a:solidFill>
                  <a:srgbClr val="000000"/>
                </a:solidFill>
                <a:latin typeface="Arial"/>
                <a:ea typeface="Arial"/>
                <a:cs typeface="Arial"/>
                <a:sym typeface="Arial"/>
              </a:rPr>
              <a:t> Management Plan</a:t>
            </a:r>
            <a:br>
              <a:rPr b="0" lang="en" sz="1500" strike="noStrike">
                <a:solidFill>
                  <a:srgbClr val="000000"/>
                </a:solidFill>
                <a:latin typeface="Arial"/>
                <a:ea typeface="Arial"/>
                <a:cs typeface="Arial"/>
                <a:sym typeface="Arial"/>
              </a:rPr>
            </a:br>
            <a:r>
              <a:rPr b="0" lang="en" sz="1500" strike="noStrike">
                <a:solidFill>
                  <a:srgbClr val="000000"/>
                </a:solidFill>
                <a:latin typeface="Arial"/>
                <a:ea typeface="Arial"/>
                <a:cs typeface="Arial"/>
                <a:sym typeface="Arial"/>
              </a:rPr>
              <a:t>(SPMP)</a:t>
            </a:r>
            <a:endParaRPr b="0" sz="1500"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88"/>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Activities</a:t>
            </a:r>
            <a:endParaRPr/>
          </a:p>
        </p:txBody>
      </p:sp>
      <p:sp>
        <p:nvSpPr>
          <p:cNvPr id="439" name="Google Shape;439;p88"/>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Inception: scope, major functionality, target customers, related systems (high-level idea)</a:t>
            </a:r>
            <a:endParaRPr/>
          </a:p>
          <a:p>
            <a:pPr indent="-355600" lvl="0" marL="457200" rtl="0" algn="l">
              <a:spcBef>
                <a:spcPts val="0"/>
              </a:spcBef>
              <a:spcAft>
                <a:spcPts val="0"/>
              </a:spcAft>
              <a:buSzPts val="2000"/>
              <a:buChar char="●"/>
            </a:pPr>
            <a:r>
              <a:rPr lang="en"/>
              <a:t>Planning: estimation of cost, work items, schedule, resource, high-level activities. Feasibility study, configuration management plan (need update throughout the project)</a:t>
            </a:r>
            <a:endParaRPr/>
          </a:p>
          <a:p>
            <a:pPr indent="-355600" lvl="0" marL="457200" rtl="0" algn="l">
              <a:spcBef>
                <a:spcPts val="0"/>
              </a:spcBef>
              <a:spcAft>
                <a:spcPts val="0"/>
              </a:spcAft>
              <a:buSzPts val="2000"/>
              <a:buChar char="●"/>
            </a:pPr>
            <a:r>
              <a:rPr lang="en"/>
              <a:t>Requirements Analysis: gather and analyze functional and nonfunctional requirements</a:t>
            </a:r>
            <a:endParaRPr/>
          </a:p>
          <a:p>
            <a:pPr indent="0" lvl="0" marL="457200" rtl="0" algn="l">
              <a:spcBef>
                <a:spcPts val="1600"/>
              </a:spcBef>
              <a:spcAft>
                <a:spcPts val="16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89"/>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Activities</a:t>
            </a:r>
            <a:endParaRPr/>
          </a:p>
        </p:txBody>
      </p:sp>
      <p:sp>
        <p:nvSpPr>
          <p:cNvPr id="445" name="Google Shape;445;p89"/>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Software Design: architecture and detailed design (OOD)</a:t>
            </a:r>
            <a:endParaRPr/>
          </a:p>
          <a:p>
            <a:pPr indent="-355600" lvl="0" marL="457200" rtl="0" algn="l">
              <a:spcBef>
                <a:spcPts val="0"/>
              </a:spcBef>
              <a:spcAft>
                <a:spcPts val="0"/>
              </a:spcAft>
              <a:buSzPts val="2000"/>
              <a:buChar char="●"/>
            </a:pPr>
            <a:r>
              <a:rPr lang="en"/>
              <a:t>Implementation: program code</a:t>
            </a:r>
            <a:endParaRPr/>
          </a:p>
          <a:p>
            <a:pPr indent="-355600" lvl="0" marL="457200" rtl="0" algn="l">
              <a:spcBef>
                <a:spcPts val="0"/>
              </a:spcBef>
              <a:spcAft>
                <a:spcPts val="0"/>
              </a:spcAft>
              <a:buSzPts val="2000"/>
              <a:buChar char="●"/>
            </a:pPr>
            <a:r>
              <a:rPr lang="en"/>
              <a:t>Testing: unit-testing, module and integration testing and system testing.</a:t>
            </a:r>
            <a:endParaRPr/>
          </a:p>
          <a:p>
            <a:pPr indent="-355600" lvl="0" marL="457200" rtl="0" algn="l">
              <a:spcBef>
                <a:spcPts val="0"/>
              </a:spcBef>
              <a:spcAft>
                <a:spcPts val="0"/>
              </a:spcAft>
              <a:buSzPts val="2000"/>
              <a:buChar char="●"/>
            </a:pPr>
            <a:r>
              <a:rPr lang="en"/>
              <a:t>Maintenance: defect repair and quality enhancement</a:t>
            </a:r>
            <a:endParaRPr/>
          </a:p>
          <a:p>
            <a:pPr indent="-355600" lvl="0" marL="457200" rtl="0" algn="l">
              <a:spcBef>
                <a:spcPts val="0"/>
              </a:spcBef>
              <a:spcAft>
                <a:spcPts val="0"/>
              </a:spcAft>
              <a:buSzPts val="2000"/>
              <a:buChar char="●"/>
            </a:pPr>
            <a:r>
              <a:rPr lang="en"/>
              <a:t>Umbrella activities: generic activities implemented throughout the life of a project (e.g. project management, configuration management, quality management, risk management)</a:t>
            </a:r>
            <a:br>
              <a:rPr lang="en"/>
            </a:b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90"/>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Development Process</a:t>
            </a:r>
            <a:endParaRPr/>
          </a:p>
        </p:txBody>
      </p:sp>
      <p:sp>
        <p:nvSpPr>
          <p:cNvPr id="451" name="Google Shape;451;p90"/>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A software development process is a structure imposed on the development of a software product:</a:t>
            </a:r>
            <a:endParaRPr/>
          </a:p>
          <a:p>
            <a:pPr indent="-342900" lvl="1" marL="914400" rtl="0" algn="l">
              <a:spcBef>
                <a:spcPts val="0"/>
              </a:spcBef>
              <a:spcAft>
                <a:spcPts val="0"/>
              </a:spcAft>
              <a:buSzPts val="1800"/>
              <a:buChar char="○"/>
            </a:pPr>
            <a:r>
              <a:rPr lang="en"/>
              <a:t>prescribes the order and frequency of phases</a:t>
            </a:r>
            <a:endParaRPr/>
          </a:p>
          <a:p>
            <a:pPr indent="-342900" lvl="1" marL="914400" rtl="0" algn="l">
              <a:spcBef>
                <a:spcPts val="0"/>
              </a:spcBef>
              <a:spcAft>
                <a:spcPts val="0"/>
              </a:spcAft>
              <a:buSzPts val="1800"/>
              <a:buChar char="○"/>
            </a:pPr>
            <a:r>
              <a:rPr lang="en"/>
              <a:t>specifies criteria for moving from one phase to the next</a:t>
            </a:r>
            <a:endParaRPr/>
          </a:p>
          <a:p>
            <a:pPr indent="-342900" lvl="1" marL="914400" rtl="0" algn="l">
              <a:spcBef>
                <a:spcPts val="0"/>
              </a:spcBef>
              <a:spcAft>
                <a:spcPts val="0"/>
              </a:spcAft>
              <a:buSzPts val="1800"/>
              <a:buChar char="○"/>
            </a:pPr>
            <a:r>
              <a:rPr lang="en"/>
              <a:t>defines the deliverables of the project</a:t>
            </a:r>
            <a:endParaRPr/>
          </a:p>
          <a:p>
            <a:pPr indent="-355600" lvl="0" marL="457200" rtl="0" algn="l">
              <a:spcBef>
                <a:spcPts val="0"/>
              </a:spcBef>
              <a:spcAft>
                <a:spcPts val="0"/>
              </a:spcAft>
              <a:buSzPts val="2000"/>
              <a:buChar char="●"/>
            </a:pPr>
            <a:r>
              <a:rPr lang="en"/>
              <a:t>Software process has positive effect if applied correctly</a:t>
            </a:r>
            <a:endParaRPr/>
          </a:p>
          <a:p>
            <a:pPr indent="-342900" lvl="1" marL="914400" rtl="0" algn="l">
              <a:spcBef>
                <a:spcPts val="0"/>
              </a:spcBef>
              <a:spcAft>
                <a:spcPts val="0"/>
              </a:spcAft>
              <a:buSzPts val="1800"/>
              <a:buChar char="○"/>
            </a:pPr>
            <a:r>
              <a:rPr lang="en"/>
              <a:t>Meet schedules, Higher quality, More maintainable</a:t>
            </a:r>
            <a:endParaRPr/>
          </a:p>
          <a:p>
            <a:pPr indent="-355600" lvl="0" marL="457200" rtl="0" algn="l">
              <a:spcBef>
                <a:spcPts val="0"/>
              </a:spcBef>
              <a:spcAft>
                <a:spcPts val="0"/>
              </a:spcAft>
              <a:buSzPts val="2000"/>
              <a:buChar char="●"/>
            </a:pPr>
            <a:r>
              <a:rPr lang="en"/>
              <a:t>Software process models include</a:t>
            </a:r>
            <a:endParaRPr/>
          </a:p>
          <a:p>
            <a:pPr indent="-342900" lvl="1" marL="914400" rtl="0" algn="l">
              <a:spcBef>
                <a:spcPts val="0"/>
              </a:spcBef>
              <a:spcAft>
                <a:spcPts val="0"/>
              </a:spcAft>
              <a:buSzPts val="1800"/>
              <a:buChar char="○"/>
            </a:pPr>
            <a:r>
              <a:rPr lang="en"/>
              <a:t>Sequential model: waterfall</a:t>
            </a:r>
            <a:endParaRPr/>
          </a:p>
          <a:p>
            <a:pPr indent="-342900" lvl="1" marL="914400" rtl="0" algn="l">
              <a:spcBef>
                <a:spcPts val="0"/>
              </a:spcBef>
              <a:spcAft>
                <a:spcPts val="0"/>
              </a:spcAft>
              <a:buSzPts val="1800"/>
              <a:buChar char="○"/>
            </a:pPr>
            <a:r>
              <a:rPr lang="en"/>
              <a:t>Iterative and incremental models: </a:t>
            </a:r>
            <a:r>
              <a:rPr lang="en"/>
              <a:t>spiral</a:t>
            </a:r>
            <a:r>
              <a:rPr lang="en"/>
              <a:t>, unified,</a:t>
            </a:r>
            <a:r>
              <a:rPr b="1" lang="en"/>
              <a:t> agile</a:t>
            </a:r>
            <a:br>
              <a:rPr b="1" lang="en"/>
            </a:b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64"/>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Maximize Your Learning Outcomes</a:t>
            </a:r>
            <a:endParaRPr/>
          </a:p>
          <a:p>
            <a:pPr indent="0" lvl="0" marL="0" rtl="0" algn="ctr">
              <a:spcBef>
                <a:spcPts val="0"/>
              </a:spcBef>
              <a:spcAft>
                <a:spcPts val="0"/>
              </a:spcAft>
              <a:buNone/>
            </a:pPr>
            <a:r>
              <a:t/>
            </a:r>
            <a:endParaRPr/>
          </a:p>
        </p:txBody>
      </p:sp>
      <p:sp>
        <p:nvSpPr>
          <p:cNvPr id="255" name="Google Shape;255;p64"/>
          <p:cNvSpPr txBox="1"/>
          <p:nvPr>
            <p:ph idx="1" type="body"/>
          </p:nvPr>
        </p:nvSpPr>
        <p:spPr>
          <a:xfrm>
            <a:off x="311700" y="923875"/>
            <a:ext cx="8520600" cy="3416400"/>
          </a:xfrm>
          <a:prstGeom prst="rect">
            <a:avLst/>
          </a:prstGeom>
          <a:ln>
            <a:noFill/>
          </a:ln>
        </p:spPr>
        <p:txBody>
          <a:bodyPr anchorCtr="0" anchor="t" bIns="91425" lIns="91425" spcFirstLastPara="1" rIns="91425" wrap="square" tIns="91425">
            <a:noAutofit/>
          </a:bodyPr>
          <a:lstStyle/>
          <a:p>
            <a:pPr indent="-381000" lvl="0" marL="457200" marR="0" rtl="0" algn="l">
              <a:lnSpc>
                <a:spcPct val="115000"/>
              </a:lnSpc>
              <a:spcBef>
                <a:spcPts val="0"/>
              </a:spcBef>
              <a:spcAft>
                <a:spcPts val="0"/>
              </a:spcAft>
              <a:buSzPts val="2400"/>
              <a:buChar char="●"/>
            </a:pPr>
            <a:r>
              <a:rPr lang="en"/>
              <a:t>What do we learn?	</a:t>
            </a:r>
            <a:endParaRPr/>
          </a:p>
          <a:p>
            <a:pPr indent="-342900" lvl="1" marL="914400" marR="0" rtl="0" algn="l">
              <a:lnSpc>
                <a:spcPct val="115000"/>
              </a:lnSpc>
              <a:spcBef>
                <a:spcPts val="0"/>
              </a:spcBef>
              <a:spcAft>
                <a:spcPts val="0"/>
              </a:spcAft>
              <a:buSzPts val="1800"/>
              <a:buChar char="○"/>
            </a:pPr>
            <a:r>
              <a:rPr lang="en"/>
              <a:t>Fundamental Knowledge/concepts and technologies (tradeoff between breadth and depth)</a:t>
            </a:r>
            <a:endParaRPr/>
          </a:p>
          <a:p>
            <a:pPr indent="-342900" lvl="1" marL="914400" rtl="0" algn="l">
              <a:spcBef>
                <a:spcPts val="0"/>
              </a:spcBef>
              <a:spcAft>
                <a:spcPts val="0"/>
              </a:spcAft>
              <a:buSzPts val="1800"/>
              <a:buChar char="○"/>
            </a:pPr>
            <a:r>
              <a:rPr lang="en"/>
              <a:t>Practical skills (technical skills (labs, research questions), &amp; soft skills) </a:t>
            </a:r>
            <a:endParaRPr/>
          </a:p>
          <a:p>
            <a:pPr indent="-342900" lvl="1" marL="914400" rtl="0" algn="l">
              <a:spcBef>
                <a:spcPts val="0"/>
              </a:spcBef>
              <a:spcAft>
                <a:spcPts val="0"/>
              </a:spcAft>
              <a:buSzPts val="1800"/>
              <a:buChar char="○"/>
            </a:pPr>
            <a:r>
              <a:rPr lang="en"/>
              <a:t>Thinking models (system thinking, critical thinking, think like an attacker, think outside the box). An interesting case: https://boingboing.net/2012/06/11/students-assigned-to-cheat-on.html)</a:t>
            </a:r>
            <a:endParaRPr/>
          </a:p>
          <a:p>
            <a:pPr indent="-381000" lvl="0" marL="457200" rtl="0" algn="l">
              <a:lnSpc>
                <a:spcPct val="100000"/>
              </a:lnSpc>
              <a:spcBef>
                <a:spcPts val="0"/>
              </a:spcBef>
              <a:spcAft>
                <a:spcPts val="0"/>
              </a:spcAft>
              <a:buClr>
                <a:schemeClr val="dk1"/>
              </a:buClr>
              <a:buSzPts val="2400"/>
              <a:buChar char="●"/>
            </a:pPr>
            <a:r>
              <a:rPr lang="en">
                <a:solidFill>
                  <a:schemeClr val="dk1"/>
                </a:solidFill>
              </a:rPr>
              <a:t>Two Roles (software engineer &amp; security </a:t>
            </a:r>
            <a:br>
              <a:rPr lang="en">
                <a:solidFill>
                  <a:schemeClr val="dk1"/>
                </a:solidFill>
              </a:rPr>
            </a:br>
            <a:r>
              <a:rPr lang="en">
                <a:solidFill>
                  <a:schemeClr val="dk1"/>
                </a:solidFill>
              </a:rPr>
              <a:t>engineer) + Two hats (white hat &amp; black hat)</a:t>
            </a:r>
            <a:endParaRPr>
              <a:solidFill>
                <a:schemeClr val="dk1"/>
              </a:solidFill>
            </a:endParaRPr>
          </a:p>
          <a:p>
            <a:pPr indent="-381000" lvl="0" marL="457200" rtl="0" algn="l">
              <a:lnSpc>
                <a:spcPct val="100000"/>
              </a:lnSpc>
              <a:spcBef>
                <a:spcPts val="0"/>
              </a:spcBef>
              <a:spcAft>
                <a:spcPts val="0"/>
              </a:spcAft>
              <a:buClr>
                <a:schemeClr val="dk1"/>
              </a:buClr>
              <a:buSzPts val="2400"/>
              <a:buChar char="●"/>
            </a:pPr>
            <a:r>
              <a:rPr lang="en">
                <a:solidFill>
                  <a:schemeClr val="dk1"/>
                </a:solidFill>
              </a:rPr>
              <a:t>Your success is my success!</a:t>
            </a:r>
            <a:endParaRPr>
              <a:solidFill>
                <a:schemeClr val="dk1"/>
              </a:solidFill>
            </a:endParaRPr>
          </a:p>
          <a:p>
            <a:pPr indent="0" lvl="0" marL="0" rtl="0" algn="l">
              <a:spcBef>
                <a:spcPts val="0"/>
              </a:spcBef>
              <a:spcAft>
                <a:spcPts val="0"/>
              </a:spcAft>
              <a:buNone/>
            </a:pPr>
            <a:r>
              <a:t/>
            </a:r>
            <a:endParaRPr sz="2000"/>
          </a:p>
          <a:p>
            <a:pPr indent="0" lvl="0" marL="457200" rtl="0" algn="l">
              <a:spcBef>
                <a:spcPts val="1600"/>
              </a:spcBef>
              <a:spcAft>
                <a:spcPts val="1600"/>
              </a:spcAft>
              <a:buNone/>
            </a:pPr>
            <a:r>
              <a:t/>
            </a:r>
            <a:endParaRPr sz="2400"/>
          </a:p>
        </p:txBody>
      </p:sp>
      <p:sp>
        <p:nvSpPr>
          <p:cNvPr id="256" name="Google Shape;256;p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57" name="Google Shape;257;p64"/>
          <p:cNvPicPr preferRelativeResize="0"/>
          <p:nvPr/>
        </p:nvPicPr>
        <p:blipFill>
          <a:blip r:embed="rId3">
            <a:alphaModFix/>
          </a:blip>
          <a:stretch>
            <a:fillRect/>
          </a:stretch>
        </p:blipFill>
        <p:spPr>
          <a:xfrm>
            <a:off x="7398872" y="3697375"/>
            <a:ext cx="1725500" cy="1446125"/>
          </a:xfrm>
          <a:prstGeom prst="rect">
            <a:avLst/>
          </a:prstGeom>
          <a:noFill/>
          <a:ln>
            <a:noFill/>
          </a:ln>
        </p:spPr>
      </p:pic>
      <p:sp>
        <p:nvSpPr>
          <p:cNvPr id="258" name="Google Shape;258;p64"/>
          <p:cNvSpPr txBox="1"/>
          <p:nvPr/>
        </p:nvSpPr>
        <p:spPr>
          <a:xfrm>
            <a:off x="7317450" y="4069575"/>
            <a:ext cx="11550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rPr>
              <a:t>Offense</a:t>
            </a:r>
            <a:endParaRPr b="1" sz="1800">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91"/>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DevOps</a:t>
            </a:r>
            <a:endParaRPr/>
          </a:p>
        </p:txBody>
      </p:sp>
      <p:sp>
        <p:nvSpPr>
          <p:cNvPr id="457" name="Google Shape;457;p91"/>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58" name="Google Shape;458;p91"/>
          <p:cNvPicPr preferRelativeResize="0"/>
          <p:nvPr/>
        </p:nvPicPr>
        <p:blipFill>
          <a:blip r:embed="rId3">
            <a:alphaModFix/>
          </a:blip>
          <a:stretch>
            <a:fillRect/>
          </a:stretch>
        </p:blipFill>
        <p:spPr>
          <a:xfrm>
            <a:off x="311700" y="848499"/>
            <a:ext cx="3844890" cy="3720304"/>
          </a:xfrm>
          <a:prstGeom prst="rect">
            <a:avLst/>
          </a:prstGeom>
          <a:noFill/>
          <a:ln>
            <a:noFill/>
          </a:ln>
        </p:spPr>
      </p:pic>
      <p:pic>
        <p:nvPicPr>
          <p:cNvPr id="459" name="Google Shape;459;p91"/>
          <p:cNvPicPr preferRelativeResize="0"/>
          <p:nvPr/>
        </p:nvPicPr>
        <p:blipFill>
          <a:blip r:embed="rId4">
            <a:alphaModFix/>
          </a:blip>
          <a:stretch>
            <a:fillRect/>
          </a:stretch>
        </p:blipFill>
        <p:spPr>
          <a:xfrm>
            <a:off x="3960075" y="1395700"/>
            <a:ext cx="5102476" cy="26259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92"/>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Secure Software Development Process Model</a:t>
            </a:r>
            <a:endParaRPr/>
          </a:p>
        </p:txBody>
      </p:sp>
      <p:sp>
        <p:nvSpPr>
          <p:cNvPr id="465" name="Google Shape;465;p92"/>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Security should be considered in all activities in the devop lifecycle.</a:t>
            </a:r>
            <a:endParaRPr/>
          </a:p>
          <a:p>
            <a:pPr indent="-355600" lvl="0" marL="457200" rtl="0" algn="l">
              <a:spcBef>
                <a:spcPts val="0"/>
              </a:spcBef>
              <a:spcAft>
                <a:spcPts val="0"/>
              </a:spcAft>
              <a:buSzPts val="2000"/>
              <a:buChar char="●"/>
            </a:pPr>
            <a:r>
              <a:rPr lang="en"/>
              <a:t>Examples:</a:t>
            </a:r>
            <a:endParaRPr/>
          </a:p>
          <a:p>
            <a:pPr indent="-342900" lvl="1" marL="914400" rtl="0" algn="l">
              <a:spcBef>
                <a:spcPts val="0"/>
              </a:spcBef>
              <a:spcAft>
                <a:spcPts val="0"/>
              </a:spcAft>
              <a:buSzPts val="1800"/>
              <a:buChar char="○"/>
            </a:pPr>
            <a:r>
              <a:rPr lang="en"/>
              <a:t>Touchpoints ( BSIMM from Cigital )</a:t>
            </a:r>
            <a:endParaRPr/>
          </a:p>
          <a:p>
            <a:pPr indent="-342900" lvl="1" marL="914400" rtl="0" algn="l">
              <a:spcBef>
                <a:spcPts val="0"/>
              </a:spcBef>
              <a:spcAft>
                <a:spcPts val="0"/>
              </a:spcAft>
              <a:buSzPts val="1800"/>
              <a:buChar char="○"/>
            </a:pPr>
            <a:r>
              <a:rPr lang="en"/>
              <a:t>Microsoft SDLC</a:t>
            </a:r>
            <a:endParaRPr/>
          </a:p>
          <a:p>
            <a:pPr indent="-342900" lvl="1" marL="914400" rtl="0" algn="l">
              <a:spcBef>
                <a:spcPts val="0"/>
              </a:spcBef>
              <a:spcAft>
                <a:spcPts val="0"/>
              </a:spcAft>
              <a:buSzPts val="1800"/>
              <a:buChar char="○"/>
            </a:pPr>
            <a:r>
              <a:rPr lang="en"/>
              <a:t>OWASP SAMM</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93"/>
          <p:cNvSpPr txBox="1"/>
          <p:nvPr>
            <p:ph type="title"/>
          </p:nvPr>
        </p:nvSpPr>
        <p:spPr>
          <a:xfrm>
            <a:off x="311700" y="133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Bugs, Flaws and Vulnerabilities</a:t>
            </a:r>
            <a:endParaRPr/>
          </a:p>
        </p:txBody>
      </p:sp>
      <p:sp>
        <p:nvSpPr>
          <p:cNvPr id="471" name="Google Shape;471;p9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chemeClr val="dk2"/>
              </a:buClr>
              <a:buSzPts val="1800"/>
              <a:buFont typeface="Arial"/>
              <a:buChar char="●"/>
            </a:pPr>
            <a:r>
              <a:rPr lang="en"/>
              <a:t>A bug is an implementation level software problem (buffer overflow, format string, resource leaks, simple race condition)</a:t>
            </a:r>
            <a:endParaRPr/>
          </a:p>
          <a:p>
            <a:pPr indent="-342900" lvl="0" marL="457200" rtl="0" algn="l">
              <a:spcBef>
                <a:spcPts val="0"/>
              </a:spcBef>
              <a:spcAft>
                <a:spcPts val="0"/>
              </a:spcAft>
              <a:buSzPts val="1800"/>
              <a:buChar char="●"/>
            </a:pPr>
            <a:r>
              <a:rPr lang="en"/>
              <a:t>A flaw is instantiated in software code, but stem from at the design level (deeper level). (e.g. inconsistent error handling)</a:t>
            </a:r>
            <a:endParaRPr/>
          </a:p>
          <a:p>
            <a:pPr indent="-342900" lvl="0" marL="457200" rtl="0" algn="l">
              <a:spcBef>
                <a:spcPts val="0"/>
              </a:spcBef>
              <a:spcAft>
                <a:spcPts val="0"/>
              </a:spcAft>
              <a:buSzPts val="1800"/>
              <a:buChar char="●"/>
            </a:pPr>
            <a:r>
              <a:rPr lang="en"/>
              <a:t>McGraw argues that the software security problems are divided 50/50 between bugs and flaws. ([McGraw, 2001] Table 1-2 P17) </a:t>
            </a:r>
            <a:endParaRPr/>
          </a:p>
          <a:p>
            <a:pPr indent="-342900" lvl="0" marL="457200" rtl="0" algn="l">
              <a:spcBef>
                <a:spcPts val="0"/>
              </a:spcBef>
              <a:spcAft>
                <a:spcPts val="0"/>
              </a:spcAft>
              <a:buSzPts val="1800"/>
              <a:buChar char="●"/>
            </a:pPr>
            <a:r>
              <a:rPr lang="en"/>
              <a:t>Vulnerability: A weakness ( a design flaw or a implementation bug ) that </a:t>
            </a:r>
            <a:r>
              <a:rPr lang="en" u="sng"/>
              <a:t>may be exploited</a:t>
            </a:r>
            <a:r>
              <a:rPr lang="en"/>
              <a:t> by a threat source (a malicious attacker)  </a:t>
            </a:r>
            <a:endParaRPr/>
          </a:p>
          <a:p>
            <a:pPr indent="-342900" lvl="0" marL="457200" rtl="0" algn="l">
              <a:spcBef>
                <a:spcPts val="0"/>
              </a:spcBef>
              <a:spcAft>
                <a:spcPts val="0"/>
              </a:spcAft>
              <a:buSzPts val="1800"/>
              <a:buChar char="●"/>
            </a:pPr>
            <a:r>
              <a:rPr lang="en"/>
              <a:t>Risk: Vulnerabilities lead to risk. The goal is to minimize the risk by minimizing the vulnerabilities and blocking threats. </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94"/>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Seven Touchpoints</a:t>
            </a:r>
            <a:endParaRPr/>
          </a:p>
        </p:txBody>
      </p:sp>
      <p:sp>
        <p:nvSpPr>
          <p:cNvPr id="477" name="Google Shape;477;p94"/>
          <p:cNvSpPr txBox="1"/>
          <p:nvPr>
            <p:ph idx="1" type="body"/>
          </p:nvPr>
        </p:nvSpPr>
        <p:spPr>
          <a:xfrm>
            <a:off x="5595575" y="848500"/>
            <a:ext cx="3769200" cy="3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iterative approach</a:t>
            </a:r>
            <a:endParaRPr/>
          </a:p>
          <a:p>
            <a:pPr indent="0" lvl="0" marL="0" rtl="0" algn="l">
              <a:spcBef>
                <a:spcPts val="1600"/>
              </a:spcBef>
              <a:spcAft>
                <a:spcPts val="0"/>
              </a:spcAft>
              <a:buNone/>
            </a:pPr>
            <a:r>
              <a:rPr lang="en"/>
              <a:t>In the order of effectiveness </a:t>
            </a:r>
            <a:endParaRPr/>
          </a:p>
          <a:p>
            <a:pPr indent="-342900" lvl="0" marL="457200" rtl="0" algn="l">
              <a:spcBef>
                <a:spcPts val="1600"/>
              </a:spcBef>
              <a:spcAft>
                <a:spcPts val="0"/>
              </a:spcAft>
              <a:buClr>
                <a:srgbClr val="FF0000"/>
              </a:buClr>
              <a:buSzPts val="1800"/>
              <a:buAutoNum type="arabicPeriod"/>
            </a:pPr>
            <a:r>
              <a:rPr lang="en" sz="1800">
                <a:solidFill>
                  <a:srgbClr val="FF0000"/>
                </a:solidFill>
              </a:rPr>
              <a:t>Code review</a:t>
            </a:r>
            <a:endParaRPr sz="1800">
              <a:solidFill>
                <a:srgbClr val="FF0000"/>
              </a:solidFill>
            </a:endParaRPr>
          </a:p>
          <a:p>
            <a:pPr indent="-342900" lvl="0" marL="457200" rtl="0" algn="l">
              <a:spcBef>
                <a:spcPts val="0"/>
              </a:spcBef>
              <a:spcAft>
                <a:spcPts val="0"/>
              </a:spcAft>
              <a:buClr>
                <a:srgbClr val="FF0000"/>
              </a:buClr>
              <a:buSzPts val="1800"/>
              <a:buAutoNum type="arabicPeriod"/>
            </a:pPr>
            <a:r>
              <a:rPr lang="en" sz="1800">
                <a:solidFill>
                  <a:srgbClr val="FF0000"/>
                </a:solidFill>
              </a:rPr>
              <a:t>Architectural risk analysis</a:t>
            </a:r>
            <a:endParaRPr sz="1800">
              <a:solidFill>
                <a:srgbClr val="FF0000"/>
              </a:solidFill>
            </a:endParaRPr>
          </a:p>
          <a:p>
            <a:pPr indent="-342900" lvl="0" marL="457200" rtl="0" algn="l">
              <a:spcBef>
                <a:spcPts val="0"/>
              </a:spcBef>
              <a:spcAft>
                <a:spcPts val="0"/>
              </a:spcAft>
              <a:buSzPts val="1800"/>
              <a:buAutoNum type="arabicPeriod"/>
            </a:pPr>
            <a:r>
              <a:rPr lang="en" sz="1800"/>
              <a:t>Penetration testing</a:t>
            </a:r>
            <a:endParaRPr sz="1800"/>
          </a:p>
          <a:p>
            <a:pPr indent="-342900" lvl="0" marL="457200" rtl="0" algn="l">
              <a:spcBef>
                <a:spcPts val="0"/>
              </a:spcBef>
              <a:spcAft>
                <a:spcPts val="0"/>
              </a:spcAft>
              <a:buSzPts val="1800"/>
              <a:buAutoNum type="arabicPeriod"/>
            </a:pPr>
            <a:r>
              <a:rPr lang="en" sz="1800"/>
              <a:t>Risk-based security tests</a:t>
            </a:r>
            <a:endParaRPr sz="1800"/>
          </a:p>
          <a:p>
            <a:pPr indent="-342900" lvl="0" marL="457200" rtl="0" algn="l">
              <a:spcBef>
                <a:spcPts val="0"/>
              </a:spcBef>
              <a:spcAft>
                <a:spcPts val="0"/>
              </a:spcAft>
              <a:buSzPts val="1800"/>
              <a:buAutoNum type="arabicPeriod"/>
            </a:pPr>
            <a:r>
              <a:rPr lang="en" sz="1800"/>
              <a:t>Abuse cases</a:t>
            </a:r>
            <a:endParaRPr sz="1800"/>
          </a:p>
          <a:p>
            <a:pPr indent="-342900" lvl="0" marL="457200" rtl="0" algn="l">
              <a:spcBef>
                <a:spcPts val="0"/>
              </a:spcBef>
              <a:spcAft>
                <a:spcPts val="0"/>
              </a:spcAft>
              <a:buSzPts val="1800"/>
              <a:buAutoNum type="arabicPeriod"/>
            </a:pPr>
            <a:r>
              <a:rPr lang="en" sz="1800"/>
              <a:t>Security Requirements</a:t>
            </a:r>
            <a:endParaRPr sz="1800"/>
          </a:p>
          <a:p>
            <a:pPr indent="-342900" lvl="0" marL="457200" rtl="0" algn="l">
              <a:spcBef>
                <a:spcPts val="0"/>
              </a:spcBef>
              <a:spcAft>
                <a:spcPts val="0"/>
              </a:spcAft>
              <a:buSzPts val="1800"/>
              <a:buAutoNum type="arabicPeriod"/>
            </a:pPr>
            <a:r>
              <a:rPr lang="en" sz="1800"/>
              <a:t>Security operations</a:t>
            </a:r>
            <a:endParaRPr sz="1800"/>
          </a:p>
          <a:p>
            <a:pPr indent="457200" lvl="0" marL="0" rtl="0" algn="l">
              <a:spcBef>
                <a:spcPts val="1600"/>
              </a:spcBef>
              <a:spcAft>
                <a:spcPts val="0"/>
              </a:spcAft>
              <a:buNone/>
            </a:pPr>
            <a:r>
              <a:rPr lang="en" sz="1800"/>
              <a:t>External Analysis</a:t>
            </a:r>
            <a:endParaRPr sz="1800"/>
          </a:p>
          <a:p>
            <a:pPr indent="0" lvl="0" marL="457200" rtl="0" algn="l">
              <a:spcBef>
                <a:spcPts val="1600"/>
              </a:spcBef>
              <a:spcAft>
                <a:spcPts val="1600"/>
              </a:spcAft>
              <a:buNone/>
            </a:pPr>
            <a:r>
              <a:t/>
            </a:r>
            <a:endParaRPr sz="1800"/>
          </a:p>
        </p:txBody>
      </p:sp>
      <p:pic>
        <p:nvPicPr>
          <p:cNvPr id="478" name="Google Shape;478;p94"/>
          <p:cNvPicPr preferRelativeResize="0"/>
          <p:nvPr/>
        </p:nvPicPr>
        <p:blipFill>
          <a:blip r:embed="rId3">
            <a:alphaModFix/>
          </a:blip>
          <a:stretch>
            <a:fillRect/>
          </a:stretch>
        </p:blipFill>
        <p:spPr>
          <a:xfrm>
            <a:off x="73075" y="848500"/>
            <a:ext cx="5303250" cy="3190875"/>
          </a:xfrm>
          <a:prstGeom prst="rect">
            <a:avLst/>
          </a:prstGeom>
          <a:noFill/>
          <a:ln>
            <a:noFill/>
          </a:ln>
        </p:spPr>
      </p:pic>
      <p:sp>
        <p:nvSpPr>
          <p:cNvPr id="479" name="Google Shape;479;p94"/>
          <p:cNvSpPr txBox="1"/>
          <p:nvPr/>
        </p:nvSpPr>
        <p:spPr>
          <a:xfrm>
            <a:off x="2232750" y="4023500"/>
            <a:ext cx="4359900" cy="41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Figure 1-9 on [McGraw, 2010]P28</a:t>
            </a:r>
            <a:endParaRPr/>
          </a:p>
        </p:txBody>
      </p:sp>
      <p:sp>
        <p:nvSpPr>
          <p:cNvPr id="480" name="Google Shape;480;p94"/>
          <p:cNvSpPr/>
          <p:nvPr/>
        </p:nvSpPr>
        <p:spPr>
          <a:xfrm>
            <a:off x="952500" y="3676700"/>
            <a:ext cx="1059600" cy="572700"/>
          </a:xfrm>
          <a:prstGeom prst="wedgeRectCallout">
            <a:avLst>
              <a:gd fmla="val 127539" name="adj1"/>
              <a:gd fmla="val -70382"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800"/>
              <a:t>Artifacts</a:t>
            </a:r>
            <a:endParaRPr sz="1800"/>
          </a:p>
        </p:txBody>
      </p:sp>
      <p:sp>
        <p:nvSpPr>
          <p:cNvPr id="481" name="Google Shape;481;p94"/>
          <p:cNvSpPr/>
          <p:nvPr/>
        </p:nvSpPr>
        <p:spPr>
          <a:xfrm rot="5400000">
            <a:off x="2520675" y="1413450"/>
            <a:ext cx="411900" cy="3976500"/>
          </a:xfrm>
          <a:prstGeom prst="rightBrace">
            <a:avLst>
              <a:gd fmla="val 8333" name="adj1"/>
              <a:gd fmla="val 48205"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4"/>
          <p:cNvSpPr txBox="1"/>
          <p:nvPr/>
        </p:nvSpPr>
        <p:spPr>
          <a:xfrm>
            <a:off x="1195050" y="4568800"/>
            <a:ext cx="2606400" cy="330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2400">
                <a:solidFill>
                  <a:schemeClr val="dk2"/>
                </a:solidFill>
              </a:rPr>
              <a:t>Process-agnostic</a:t>
            </a:r>
            <a:endParaRPr sz="2400">
              <a:solidFill>
                <a:schemeClr val="dk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95"/>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Seven Touchpoints</a:t>
            </a:r>
            <a:endParaRPr/>
          </a:p>
          <a:p>
            <a:pPr indent="0" lvl="0" marL="0" rtl="0" algn="l">
              <a:spcBef>
                <a:spcPts val="0"/>
              </a:spcBef>
              <a:spcAft>
                <a:spcPts val="0"/>
              </a:spcAft>
              <a:buNone/>
            </a:pPr>
            <a:r>
              <a:t/>
            </a:r>
            <a:endParaRPr/>
          </a:p>
        </p:txBody>
      </p:sp>
      <p:sp>
        <p:nvSpPr>
          <p:cNvPr id="488" name="Google Shape;488;p95"/>
          <p:cNvSpPr txBox="1"/>
          <p:nvPr>
            <p:ph idx="1" type="body"/>
          </p:nvPr>
        </p:nvSpPr>
        <p:spPr>
          <a:xfrm>
            <a:off x="6294550" y="848500"/>
            <a:ext cx="2537700" cy="325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7 Knowledge catalogs into </a:t>
            </a:r>
            <a:br>
              <a:rPr lang="en"/>
            </a:br>
            <a:r>
              <a:rPr lang="en"/>
              <a:t>3 Knowledge categories </a:t>
            </a:r>
            <a:endParaRPr/>
          </a:p>
          <a:p>
            <a:pPr indent="0" lvl="0" marL="0" rtl="0" algn="l">
              <a:spcBef>
                <a:spcPts val="1600"/>
              </a:spcBef>
              <a:spcAft>
                <a:spcPts val="0"/>
              </a:spcAft>
              <a:buNone/>
            </a:pPr>
            <a:r>
              <a:rPr lang="en"/>
              <a:t>Prescriptive </a:t>
            </a:r>
            <a:endParaRPr/>
          </a:p>
          <a:p>
            <a:pPr indent="0" lvl="0" marL="0" rtl="0" algn="l">
              <a:spcBef>
                <a:spcPts val="1600"/>
              </a:spcBef>
              <a:spcAft>
                <a:spcPts val="0"/>
              </a:spcAft>
              <a:buNone/>
            </a:pPr>
            <a:r>
              <a:rPr lang="en"/>
              <a:t>Diagnostic</a:t>
            </a:r>
            <a:endParaRPr/>
          </a:p>
          <a:p>
            <a:pPr indent="0" lvl="0" marL="0" rtl="0" algn="l">
              <a:spcBef>
                <a:spcPts val="1600"/>
              </a:spcBef>
              <a:spcAft>
                <a:spcPts val="1600"/>
              </a:spcAft>
              <a:buNone/>
            </a:pPr>
            <a:r>
              <a:rPr lang="en"/>
              <a:t>Historical</a:t>
            </a:r>
            <a:endParaRPr/>
          </a:p>
        </p:txBody>
      </p:sp>
      <p:sp>
        <p:nvSpPr>
          <p:cNvPr id="489" name="Google Shape;489;p95"/>
          <p:cNvSpPr txBox="1"/>
          <p:nvPr/>
        </p:nvSpPr>
        <p:spPr>
          <a:xfrm>
            <a:off x="1383950" y="4568800"/>
            <a:ext cx="3438000" cy="40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Figure 1-12 on </a:t>
            </a:r>
            <a:r>
              <a:rPr lang="en">
                <a:solidFill>
                  <a:schemeClr val="dk1"/>
                </a:solidFill>
              </a:rPr>
              <a:t>[McGraw, 2010] </a:t>
            </a:r>
            <a:r>
              <a:rPr lang="en"/>
              <a:t>Page 37</a:t>
            </a:r>
            <a:endParaRPr/>
          </a:p>
        </p:txBody>
      </p:sp>
      <p:pic>
        <p:nvPicPr>
          <p:cNvPr id="490" name="Google Shape;490;p95"/>
          <p:cNvPicPr preferRelativeResize="0"/>
          <p:nvPr/>
        </p:nvPicPr>
        <p:blipFill>
          <a:blip r:embed="rId3">
            <a:alphaModFix/>
          </a:blip>
          <a:stretch>
            <a:fillRect/>
          </a:stretch>
        </p:blipFill>
        <p:spPr>
          <a:xfrm>
            <a:off x="464250" y="996575"/>
            <a:ext cx="5546950" cy="35722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96"/>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Seven Touchpoints</a:t>
            </a:r>
            <a:endParaRPr/>
          </a:p>
          <a:p>
            <a:pPr indent="0" lvl="0" marL="0" rtl="0" algn="l">
              <a:spcBef>
                <a:spcPts val="0"/>
              </a:spcBef>
              <a:spcAft>
                <a:spcPts val="0"/>
              </a:spcAft>
              <a:buNone/>
            </a:pPr>
            <a:r>
              <a:t/>
            </a:r>
            <a:endParaRPr/>
          </a:p>
        </p:txBody>
      </p:sp>
      <p:sp>
        <p:nvSpPr>
          <p:cNvPr id="496" name="Google Shape;496;p96"/>
          <p:cNvSpPr txBox="1"/>
          <p:nvPr>
            <p:ph idx="1" type="body"/>
          </p:nvPr>
        </p:nvSpPr>
        <p:spPr>
          <a:xfrm>
            <a:off x="6294550" y="848500"/>
            <a:ext cx="2537700" cy="325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7 Knowledge catalogs into </a:t>
            </a:r>
            <a:br>
              <a:rPr lang="en"/>
            </a:br>
            <a:r>
              <a:rPr lang="en"/>
              <a:t>3 Knowledge categories </a:t>
            </a:r>
            <a:endParaRPr/>
          </a:p>
          <a:p>
            <a:pPr indent="0" lvl="0" marL="0" rtl="0" algn="l">
              <a:spcBef>
                <a:spcPts val="1600"/>
              </a:spcBef>
              <a:spcAft>
                <a:spcPts val="0"/>
              </a:spcAft>
              <a:buNone/>
            </a:pPr>
            <a:r>
              <a:rPr lang="en"/>
              <a:t>Prescriptive </a:t>
            </a:r>
            <a:endParaRPr/>
          </a:p>
          <a:p>
            <a:pPr indent="0" lvl="0" marL="0" rtl="0" algn="l">
              <a:spcBef>
                <a:spcPts val="1600"/>
              </a:spcBef>
              <a:spcAft>
                <a:spcPts val="0"/>
              </a:spcAft>
              <a:buNone/>
            </a:pPr>
            <a:r>
              <a:rPr lang="en"/>
              <a:t>Diagnostic</a:t>
            </a:r>
            <a:endParaRPr/>
          </a:p>
          <a:p>
            <a:pPr indent="0" lvl="0" marL="0" rtl="0" algn="l">
              <a:spcBef>
                <a:spcPts val="1600"/>
              </a:spcBef>
              <a:spcAft>
                <a:spcPts val="1600"/>
              </a:spcAft>
              <a:buNone/>
            </a:pPr>
            <a:r>
              <a:rPr lang="en"/>
              <a:t>Historical</a:t>
            </a:r>
            <a:endParaRPr/>
          </a:p>
        </p:txBody>
      </p:sp>
      <p:sp>
        <p:nvSpPr>
          <p:cNvPr id="497" name="Google Shape;497;p96"/>
          <p:cNvSpPr txBox="1"/>
          <p:nvPr/>
        </p:nvSpPr>
        <p:spPr>
          <a:xfrm>
            <a:off x="1383950" y="4568800"/>
            <a:ext cx="3438000" cy="40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Figure 1-12 on </a:t>
            </a:r>
            <a:r>
              <a:rPr lang="en">
                <a:solidFill>
                  <a:schemeClr val="dk1"/>
                </a:solidFill>
              </a:rPr>
              <a:t>[McGraw, 2010] </a:t>
            </a:r>
            <a:r>
              <a:rPr lang="en"/>
              <a:t>Page 37</a:t>
            </a:r>
            <a:endParaRPr/>
          </a:p>
        </p:txBody>
      </p:sp>
      <p:pic>
        <p:nvPicPr>
          <p:cNvPr id="498" name="Google Shape;498;p96"/>
          <p:cNvPicPr preferRelativeResize="0"/>
          <p:nvPr/>
        </p:nvPicPr>
        <p:blipFill>
          <a:blip r:embed="rId3">
            <a:alphaModFix/>
          </a:blip>
          <a:stretch>
            <a:fillRect/>
          </a:stretch>
        </p:blipFill>
        <p:spPr>
          <a:xfrm>
            <a:off x="464250" y="996575"/>
            <a:ext cx="5546950" cy="3572225"/>
          </a:xfrm>
          <a:prstGeom prst="rect">
            <a:avLst/>
          </a:prstGeom>
          <a:noFill/>
          <a:ln>
            <a:noFill/>
          </a:ln>
        </p:spPr>
      </p:pic>
      <p:sp>
        <p:nvSpPr>
          <p:cNvPr id="499" name="Google Shape;499;p96"/>
          <p:cNvSpPr txBox="1"/>
          <p:nvPr/>
        </p:nvSpPr>
        <p:spPr>
          <a:xfrm>
            <a:off x="6106175" y="4309175"/>
            <a:ext cx="2726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FF0000"/>
                </a:solidFill>
              </a:rPr>
              <a:t>What are missing here?</a:t>
            </a:r>
            <a:endParaRPr sz="1800">
              <a:solidFill>
                <a:srgbClr val="FF0000"/>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97"/>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Microsoft SDL</a:t>
            </a:r>
            <a:endParaRPr/>
          </a:p>
        </p:txBody>
      </p:sp>
      <p:sp>
        <p:nvSpPr>
          <p:cNvPr id="505" name="Google Shape;505;p97"/>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Three core concepts: education, continuous process improvement, and accountability.</a:t>
            </a:r>
            <a:endParaRPr/>
          </a:p>
          <a:p>
            <a:pPr indent="-342900" lvl="0" marL="457200" rtl="0" algn="l">
              <a:spcBef>
                <a:spcPts val="0"/>
              </a:spcBef>
              <a:spcAft>
                <a:spcPts val="0"/>
              </a:spcAft>
              <a:buSzPts val="1800"/>
              <a:buChar char="●"/>
            </a:pPr>
            <a:r>
              <a:rPr lang="en"/>
              <a:t>A collection of mandatory activities, presented in the order they should occur and grouped by the phases of the traditional software development life cycle (SDLC).</a:t>
            </a:r>
            <a:endParaRPr/>
          </a:p>
          <a:p>
            <a:pPr indent="-342900" lvl="0" marL="457200" rtl="0" algn="l">
              <a:spcBef>
                <a:spcPts val="0"/>
              </a:spcBef>
              <a:spcAft>
                <a:spcPts val="0"/>
              </a:spcAft>
              <a:buSzPts val="1800"/>
              <a:buChar char="●"/>
            </a:pPr>
            <a:r>
              <a:rPr lang="en"/>
              <a:t>Security and privacy roles: reviewer/advisory roles(auditor, expert) and team champions.</a:t>
            </a:r>
            <a:endParaRPr/>
          </a:p>
          <a:p>
            <a:pPr indent="-342900" lvl="0" marL="457200" rtl="0" algn="l">
              <a:spcBef>
                <a:spcPts val="0"/>
              </a:spcBef>
              <a:spcAft>
                <a:spcPts val="0"/>
              </a:spcAft>
              <a:buSzPts val="1800"/>
              <a:buChar char="●"/>
            </a:pPr>
            <a:r>
              <a:rPr lang="en"/>
              <a:t>Focus on quality and treat security as part of quality.</a:t>
            </a:r>
            <a:endParaRPr/>
          </a:p>
          <a:p>
            <a:pPr indent="-342900" lvl="0" marL="457200" rtl="0" algn="l">
              <a:spcBef>
                <a:spcPts val="0"/>
              </a:spcBef>
              <a:spcAft>
                <a:spcPts val="0"/>
              </a:spcAft>
              <a:buSzPts val="1800"/>
              <a:buChar char="●"/>
            </a:pPr>
            <a:r>
              <a:rPr lang="en"/>
              <a:t>Provide tools for those security practices</a:t>
            </a:r>
            <a:endParaRPr/>
          </a:p>
          <a:p>
            <a:pPr indent="-342900" lvl="0" marL="457200" rtl="0" algn="l">
              <a:spcBef>
                <a:spcPts val="0"/>
              </a:spcBef>
              <a:spcAft>
                <a:spcPts val="0"/>
              </a:spcAft>
              <a:buSzPts val="1800"/>
              <a:buChar char="●"/>
            </a:pPr>
            <a:r>
              <a:rPr lang="en" u="sng">
                <a:solidFill>
                  <a:schemeClr val="hlink"/>
                </a:solidFill>
                <a:hlinkClick r:id="rId3"/>
              </a:rPr>
              <a:t>https://www.microsoft.com/en-us/securityengineering/sdl/</a:t>
            </a:r>
            <a:r>
              <a:rPr lang="en"/>
              <a:t> </a:t>
            </a:r>
            <a:endParaRPr/>
          </a:p>
          <a:p>
            <a:pPr indent="-342900" lvl="0" marL="457200" rtl="0" algn="l">
              <a:spcBef>
                <a:spcPts val="0"/>
              </a:spcBef>
              <a:spcAft>
                <a:spcPts val="0"/>
              </a:spcAft>
              <a:buSzPts val="1800"/>
              <a:buChar char="●"/>
            </a:pPr>
            <a:r>
              <a:rPr lang="en"/>
              <a:t>SDL timeline: </a:t>
            </a:r>
            <a:r>
              <a:rPr lang="en" u="sng">
                <a:solidFill>
                  <a:schemeClr val="hlink"/>
                </a:solidFill>
                <a:hlinkClick r:id="rId4"/>
              </a:rPr>
              <a:t>https://www.microsoft.com/en-us/securityengineering/sdl/about</a:t>
            </a:r>
            <a:r>
              <a:rPr lang="en"/>
              <a:t> </a:t>
            </a:r>
            <a:endParaRPr/>
          </a:p>
          <a:p>
            <a:pPr indent="0" lvl="0" marL="0" rtl="0" algn="l">
              <a:spcBef>
                <a:spcPts val="1600"/>
              </a:spcBef>
              <a:spcAft>
                <a:spcPts val="160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98"/>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SDL Practices</a:t>
            </a:r>
            <a:endParaRPr/>
          </a:p>
        </p:txBody>
      </p:sp>
      <p:sp>
        <p:nvSpPr>
          <p:cNvPr id="511" name="Google Shape;511;p98"/>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12" name="Google Shape;512;p98"/>
          <p:cNvPicPr preferRelativeResize="0"/>
          <p:nvPr/>
        </p:nvPicPr>
        <p:blipFill>
          <a:blip r:embed="rId3">
            <a:alphaModFix/>
          </a:blip>
          <a:stretch>
            <a:fillRect/>
          </a:stretch>
        </p:blipFill>
        <p:spPr>
          <a:xfrm>
            <a:off x="663499" y="2184760"/>
            <a:ext cx="7480174" cy="1297989"/>
          </a:xfrm>
          <a:prstGeom prst="rect">
            <a:avLst/>
          </a:prstGeom>
          <a:noFill/>
          <a:ln>
            <a:noFill/>
          </a:ln>
        </p:spPr>
      </p:pic>
      <p:pic>
        <p:nvPicPr>
          <p:cNvPr id="513" name="Google Shape;513;p98"/>
          <p:cNvPicPr preferRelativeResize="0"/>
          <p:nvPr/>
        </p:nvPicPr>
        <p:blipFill>
          <a:blip r:embed="rId4">
            <a:alphaModFix/>
          </a:blip>
          <a:stretch>
            <a:fillRect/>
          </a:stretch>
        </p:blipFill>
        <p:spPr>
          <a:xfrm>
            <a:off x="957625" y="919550"/>
            <a:ext cx="7065298" cy="1349075"/>
          </a:xfrm>
          <a:prstGeom prst="rect">
            <a:avLst/>
          </a:prstGeom>
          <a:noFill/>
          <a:ln>
            <a:noFill/>
          </a:ln>
        </p:spPr>
      </p:pic>
      <p:pic>
        <p:nvPicPr>
          <p:cNvPr id="514" name="Google Shape;514;p98"/>
          <p:cNvPicPr preferRelativeResize="0"/>
          <p:nvPr/>
        </p:nvPicPr>
        <p:blipFill>
          <a:blip r:embed="rId5">
            <a:alphaModFix/>
          </a:blip>
          <a:stretch>
            <a:fillRect/>
          </a:stretch>
        </p:blipFill>
        <p:spPr>
          <a:xfrm>
            <a:off x="810700" y="3482750"/>
            <a:ext cx="8021600" cy="14155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99"/>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Microsoft SDL</a:t>
            </a:r>
            <a:endParaRPr/>
          </a:p>
        </p:txBody>
      </p:sp>
      <p:sp>
        <p:nvSpPr>
          <p:cNvPr id="520" name="Google Shape;520;p99"/>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		 	 	 		</a:t>
            </a:r>
            <a:endParaRPr/>
          </a:p>
          <a:p>
            <a:pPr indent="0" lvl="0" marL="0" rtl="0" algn="l">
              <a:spcBef>
                <a:spcPts val="1600"/>
              </a:spcBef>
              <a:spcAft>
                <a:spcPts val="0"/>
              </a:spcAft>
              <a:buClr>
                <a:schemeClr val="dk1"/>
              </a:buClr>
              <a:buSzPts val="1100"/>
              <a:buFont typeface="Arial"/>
              <a:buNone/>
            </a:pPr>
            <a:r>
              <a:rPr lang="en"/>
              <a:t>			</a:t>
            </a:r>
            <a:endParaRPr/>
          </a:p>
          <a:p>
            <a:pPr indent="0" lvl="0" marL="0" rtl="0" algn="l">
              <a:spcBef>
                <a:spcPts val="1600"/>
              </a:spcBef>
              <a:spcAft>
                <a:spcPts val="0"/>
              </a:spcAft>
              <a:buClr>
                <a:schemeClr val="dk1"/>
              </a:buClr>
              <a:buSzPts val="1100"/>
              <a:buFont typeface="Arial"/>
              <a:buNone/>
            </a:pPr>
            <a:r>
              <a:rPr lang="en"/>
              <a:t>				 			</a:t>
            </a:r>
            <a:endParaRPr/>
          </a:p>
          <a:p>
            <a:pPr indent="0" lvl="0" marL="0" rtl="0" algn="l">
              <a:spcBef>
                <a:spcPts val="1600"/>
              </a:spcBef>
              <a:spcAft>
                <a:spcPts val="0"/>
              </a:spcAft>
              <a:buClr>
                <a:schemeClr val="dk1"/>
              </a:buClr>
              <a:buSzPts val="1100"/>
              <a:buFont typeface="Arial"/>
              <a:buNone/>
            </a:pPr>
            <a:r>
              <a:rPr lang="en"/>
              <a:t>		</a:t>
            </a:r>
            <a:endParaRPr/>
          </a:p>
          <a:p>
            <a:pPr indent="0" lvl="0" marL="0" rtl="0" algn="l">
              <a:spcBef>
                <a:spcPts val="1600"/>
              </a:spcBef>
              <a:spcAft>
                <a:spcPts val="1600"/>
              </a:spcAft>
              <a:buNone/>
            </a:pPr>
            <a:r>
              <a:t/>
            </a:r>
            <a:endParaRPr/>
          </a:p>
        </p:txBody>
      </p:sp>
      <p:pic>
        <p:nvPicPr>
          <p:cNvPr descr="Cc307406.sdl_lifecycle_new_big(l=en-us).png" id="521" name="Google Shape;521;p99"/>
          <p:cNvPicPr preferRelativeResize="0"/>
          <p:nvPr/>
        </p:nvPicPr>
        <p:blipFill>
          <a:blip r:embed="rId3">
            <a:alphaModFix/>
          </a:blip>
          <a:stretch>
            <a:fillRect/>
          </a:stretch>
        </p:blipFill>
        <p:spPr>
          <a:xfrm>
            <a:off x="377250" y="1575750"/>
            <a:ext cx="8645200" cy="21139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100"/>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SDL for Agile</a:t>
            </a:r>
            <a:endParaRPr/>
          </a:p>
        </p:txBody>
      </p:sp>
      <p:sp>
        <p:nvSpPr>
          <p:cNvPr id="527" name="Google Shape;527;p100"/>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Screen Shot 2016-01-26 at 12.13.03 AM.png" id="528" name="Google Shape;528;p100"/>
          <p:cNvPicPr preferRelativeResize="0"/>
          <p:nvPr/>
        </p:nvPicPr>
        <p:blipFill>
          <a:blip r:embed="rId3">
            <a:alphaModFix/>
          </a:blip>
          <a:stretch>
            <a:fillRect/>
          </a:stretch>
        </p:blipFill>
        <p:spPr>
          <a:xfrm>
            <a:off x="478194" y="1243325"/>
            <a:ext cx="8068554" cy="35860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6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CS763 Secure Software Development</a:t>
            </a:r>
            <a:endParaRPr/>
          </a:p>
        </p:txBody>
      </p:sp>
      <p:sp>
        <p:nvSpPr>
          <p:cNvPr id="264" name="Google Shape;264;p6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 to Software Security</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Yuting Zhang</a:t>
            </a:r>
            <a:endParaRPr/>
          </a:p>
          <a:p>
            <a:pPr indent="0" lvl="0" marL="0" rtl="0" algn="ctr">
              <a:spcBef>
                <a:spcPts val="0"/>
              </a:spcBef>
              <a:spcAft>
                <a:spcPts val="0"/>
              </a:spcAft>
              <a:buNone/>
            </a:pPr>
            <a:r>
              <a:rPr lang="en"/>
              <a:t>BU METCS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101"/>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SDL for Agile</a:t>
            </a:r>
            <a:endParaRPr/>
          </a:p>
        </p:txBody>
      </p:sp>
      <p:sp>
        <p:nvSpPr>
          <p:cNvPr id="534" name="Google Shape;534;p101"/>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Screen Shot 2016-01-26 at 12.12.21 AM.png" id="535" name="Google Shape;535;p101"/>
          <p:cNvPicPr preferRelativeResize="0"/>
          <p:nvPr/>
        </p:nvPicPr>
        <p:blipFill>
          <a:blip r:embed="rId3">
            <a:alphaModFix/>
          </a:blip>
          <a:stretch>
            <a:fillRect/>
          </a:stretch>
        </p:blipFill>
        <p:spPr>
          <a:xfrm>
            <a:off x="665151" y="1220723"/>
            <a:ext cx="7813700" cy="34164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102"/>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SDL for Agile</a:t>
            </a:r>
            <a:endParaRPr/>
          </a:p>
        </p:txBody>
      </p:sp>
      <p:sp>
        <p:nvSpPr>
          <p:cNvPr id="541" name="Google Shape;541;p102"/>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descr="Screen Shot 2016-01-26 at 12.12.46 AM.png" id="542" name="Google Shape;542;p102"/>
          <p:cNvPicPr preferRelativeResize="0"/>
          <p:nvPr/>
        </p:nvPicPr>
        <p:blipFill>
          <a:blip r:embed="rId3">
            <a:alphaModFix/>
          </a:blip>
          <a:stretch>
            <a:fillRect/>
          </a:stretch>
        </p:blipFill>
        <p:spPr>
          <a:xfrm>
            <a:off x="461587" y="1152475"/>
            <a:ext cx="7819764" cy="34164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103"/>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Operational</a:t>
            </a:r>
            <a:r>
              <a:rPr b="1" lang="en" sz="3450">
                <a:highlight>
                  <a:srgbClr val="FFFFFF"/>
                </a:highlight>
              </a:rPr>
              <a:t> </a:t>
            </a:r>
            <a:r>
              <a:rPr lang="en"/>
              <a:t>Security Assurance (OSA)</a:t>
            </a:r>
            <a:endParaRPr/>
          </a:p>
          <a:p>
            <a:pPr indent="0" lvl="0" marL="0" rtl="0" algn="l">
              <a:spcBef>
                <a:spcPts val="0"/>
              </a:spcBef>
              <a:spcAft>
                <a:spcPts val="0"/>
              </a:spcAft>
              <a:buNone/>
            </a:pPr>
            <a:r>
              <a:t/>
            </a:r>
            <a:endParaRPr/>
          </a:p>
        </p:txBody>
      </p:sp>
      <p:sp>
        <p:nvSpPr>
          <p:cNvPr id="548" name="Google Shape;548;p103"/>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49" name="Google Shape;549;p103"/>
          <p:cNvPicPr preferRelativeResize="0"/>
          <p:nvPr/>
        </p:nvPicPr>
        <p:blipFill>
          <a:blip r:embed="rId3">
            <a:alphaModFix/>
          </a:blip>
          <a:stretch>
            <a:fillRect/>
          </a:stretch>
        </p:blipFill>
        <p:spPr>
          <a:xfrm>
            <a:off x="449016" y="1028200"/>
            <a:ext cx="6210573" cy="3733200"/>
          </a:xfrm>
          <a:prstGeom prst="rect">
            <a:avLst/>
          </a:prstGeom>
          <a:noFill/>
          <a:ln>
            <a:noFill/>
          </a:ln>
        </p:spPr>
      </p:pic>
      <p:sp>
        <p:nvSpPr>
          <p:cNvPr id="550" name="Google Shape;550;p103"/>
          <p:cNvSpPr txBox="1"/>
          <p:nvPr/>
        </p:nvSpPr>
        <p:spPr>
          <a:xfrm>
            <a:off x="449025" y="4568875"/>
            <a:ext cx="5950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https://www.microsoft.com/en-us/securityengineering/osa/practices</a:t>
            </a:r>
            <a:r>
              <a:rPr lang="en"/>
              <a:t> </a:t>
            </a:r>
            <a:endParaRPr/>
          </a:p>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104"/>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OWASP SAMM</a:t>
            </a:r>
            <a:endParaRPr/>
          </a:p>
        </p:txBody>
      </p:sp>
      <p:sp>
        <p:nvSpPr>
          <p:cNvPr id="556" name="Google Shape;556;p104"/>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Software Assurance Maturity Model (SAMM) is an open framework to help organizations formulate and implement a strategy for software security that is tailored to the specific risks facing the organizations. (</a:t>
            </a:r>
            <a:r>
              <a:rPr lang="en" u="sng">
                <a:solidFill>
                  <a:schemeClr val="hlink"/>
                </a:solidFill>
                <a:hlinkClick r:id="rId3"/>
              </a:rPr>
              <a:t>https://www.owasp.org/index.php/OWASP_SAMM_Project</a:t>
            </a:r>
            <a:r>
              <a:rPr lang="en"/>
              <a:t> </a:t>
            </a:r>
            <a:r>
              <a:rPr lang="en"/>
              <a:t>)</a:t>
            </a:r>
            <a:endParaRPr/>
          </a:p>
          <a:p>
            <a:pPr indent="-342900" lvl="0" marL="457200" rtl="0" algn="l">
              <a:spcBef>
                <a:spcPts val="0"/>
              </a:spcBef>
              <a:spcAft>
                <a:spcPts val="0"/>
              </a:spcAft>
              <a:buSzPts val="1800"/>
              <a:buChar char="●"/>
            </a:pPr>
            <a:r>
              <a:rPr lang="en"/>
              <a:t>SAMM v1.0 was written by Pravir Chandra in 2009. SAMM v2.0 was released with an updated SAMM Toolbox and a new Benchmark initiative.</a:t>
            </a:r>
            <a:endParaRPr/>
          </a:p>
          <a:p>
            <a:pPr indent="-342900" lvl="0" marL="457200" rtl="0" algn="l">
              <a:spcBef>
                <a:spcPts val="0"/>
              </a:spcBef>
              <a:spcAft>
                <a:spcPts val="0"/>
              </a:spcAft>
              <a:buSzPts val="1800"/>
              <a:buChar char="●"/>
            </a:pPr>
            <a:r>
              <a:rPr lang="en"/>
              <a:t>It can be used by projects or organizations in different sizes. </a:t>
            </a:r>
            <a:endParaRPr/>
          </a:p>
          <a:p>
            <a:pPr indent="-342900" lvl="1" marL="914400" rtl="0" algn="l">
              <a:spcBef>
                <a:spcPts val="0"/>
              </a:spcBef>
              <a:spcAft>
                <a:spcPts val="0"/>
              </a:spcAft>
              <a:buSzPts val="1800"/>
              <a:buChar char="○"/>
            </a:pPr>
            <a:r>
              <a:rPr lang="en"/>
              <a:t>Flexible, </a:t>
            </a:r>
            <a:r>
              <a:rPr lang="en"/>
              <a:t>iterative,</a:t>
            </a:r>
            <a:r>
              <a:rPr lang="en"/>
              <a:t> risk-based, detailed, well-defined, measurable</a:t>
            </a:r>
            <a:endParaRPr/>
          </a:p>
          <a:p>
            <a:pPr indent="-342900" lvl="0" marL="457200" rtl="0" algn="l">
              <a:spcBef>
                <a:spcPts val="0"/>
              </a:spcBef>
              <a:spcAft>
                <a:spcPts val="0"/>
              </a:spcAft>
              <a:buSzPts val="1800"/>
              <a:buChar char="●"/>
            </a:pPr>
            <a:r>
              <a:rPr lang="en"/>
              <a:t>SAMM is version controlled to help manage its </a:t>
            </a:r>
            <a:r>
              <a:rPr lang="en"/>
              <a:t>evolution</a:t>
            </a:r>
            <a:r>
              <a:rPr lang="en"/>
              <a:t>. Github link: </a:t>
            </a:r>
            <a:r>
              <a:rPr lang="en" u="sng">
                <a:solidFill>
                  <a:schemeClr val="hlink"/>
                </a:solidFill>
                <a:hlinkClick r:id="rId4"/>
              </a:rPr>
              <a:t>https://github.com/OWASP/samm</a:t>
            </a:r>
            <a:r>
              <a:rPr lang="en"/>
              <a:t>. </a:t>
            </a:r>
            <a:r>
              <a:rPr lang="en"/>
              <a:t> All the model content has been converted to YAML files, allowing tools or other SAMM consumers to automatically use the model.</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105"/>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OWASP SAMM</a:t>
            </a:r>
            <a:endParaRPr/>
          </a:p>
        </p:txBody>
      </p:sp>
      <p:pic>
        <p:nvPicPr>
          <p:cNvPr id="562" name="Google Shape;562;p105"/>
          <p:cNvPicPr preferRelativeResize="0"/>
          <p:nvPr/>
        </p:nvPicPr>
        <p:blipFill>
          <a:blip r:embed="rId3">
            <a:alphaModFix/>
          </a:blip>
          <a:stretch>
            <a:fillRect/>
          </a:stretch>
        </p:blipFill>
        <p:spPr>
          <a:xfrm>
            <a:off x="152400" y="878175"/>
            <a:ext cx="8839200" cy="2590800"/>
          </a:xfrm>
          <a:prstGeom prst="rect">
            <a:avLst/>
          </a:prstGeom>
          <a:noFill/>
          <a:ln>
            <a:noFill/>
          </a:ln>
        </p:spPr>
      </p:pic>
      <p:sp>
        <p:nvSpPr>
          <p:cNvPr id="563" name="Google Shape;563;p105"/>
          <p:cNvSpPr txBox="1"/>
          <p:nvPr/>
        </p:nvSpPr>
        <p:spPr>
          <a:xfrm>
            <a:off x="152400" y="3468975"/>
            <a:ext cx="187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5 Business functions</a:t>
            </a:r>
            <a:endParaRPr/>
          </a:p>
        </p:txBody>
      </p:sp>
      <p:sp>
        <p:nvSpPr>
          <p:cNvPr id="564" name="Google Shape;564;p105"/>
          <p:cNvSpPr txBox="1"/>
          <p:nvPr/>
        </p:nvSpPr>
        <p:spPr>
          <a:xfrm>
            <a:off x="2488750" y="2371650"/>
            <a:ext cx="1877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3 practices in each business functions</a:t>
            </a:r>
            <a:endParaRPr/>
          </a:p>
        </p:txBody>
      </p:sp>
      <p:sp>
        <p:nvSpPr>
          <p:cNvPr id="565" name="Google Shape;565;p105"/>
          <p:cNvSpPr txBox="1"/>
          <p:nvPr/>
        </p:nvSpPr>
        <p:spPr>
          <a:xfrm>
            <a:off x="4448100" y="2854575"/>
            <a:ext cx="42774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555555"/>
                </a:solidFill>
                <a:highlight>
                  <a:srgbClr val="FFFFFF"/>
                </a:highlight>
              </a:rPr>
              <a:t>For each security practice, SAMM defines three maturity levels.</a:t>
            </a:r>
            <a:endParaRPr>
              <a:solidFill>
                <a:srgbClr val="555555"/>
              </a:solidFill>
              <a:highlight>
                <a:srgbClr val="FFFFFF"/>
              </a:highlight>
            </a:endParaRPr>
          </a:p>
          <a:p>
            <a:pPr indent="0" lvl="0" marL="0" rtl="0" algn="l">
              <a:spcBef>
                <a:spcPts val="0"/>
              </a:spcBef>
              <a:spcAft>
                <a:spcPts val="0"/>
              </a:spcAft>
              <a:buNone/>
            </a:pPr>
            <a:r>
              <a:rPr lang="en">
                <a:solidFill>
                  <a:srgbClr val="555555"/>
                </a:solidFill>
                <a:highlight>
                  <a:srgbClr val="FFFFFF"/>
                </a:highlight>
              </a:rPr>
              <a:t>Activities in each practice are grouped in </a:t>
            </a:r>
            <a:r>
              <a:rPr lang="en">
                <a:solidFill>
                  <a:srgbClr val="555555"/>
                </a:solidFill>
                <a:highlight>
                  <a:srgbClr val="FFFFFF"/>
                </a:highlight>
              </a:rPr>
              <a:t>logical flows and divided into two streams. Each stream covers different aspects of the practice and has its own </a:t>
            </a:r>
            <a:r>
              <a:rPr lang="en">
                <a:solidFill>
                  <a:srgbClr val="555555"/>
                </a:solidFill>
                <a:highlight>
                  <a:srgbClr val="FFFFFF"/>
                </a:highlight>
              </a:rPr>
              <a:t>objectives, aligning and linking the activities in the practice over the different maturity levels.</a:t>
            </a:r>
            <a:endParaRPr/>
          </a:p>
        </p:txBody>
      </p:sp>
      <p:sp>
        <p:nvSpPr>
          <p:cNvPr id="566" name="Google Shape;566;p105"/>
          <p:cNvSpPr txBox="1"/>
          <p:nvPr/>
        </p:nvSpPr>
        <p:spPr>
          <a:xfrm>
            <a:off x="5307600" y="121750"/>
            <a:ext cx="3836400" cy="8958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dk2"/>
              </a:buClr>
              <a:buSzPts val="1400"/>
              <a:buChar char="●"/>
            </a:pPr>
            <a:r>
              <a:rPr lang="en">
                <a:solidFill>
                  <a:schemeClr val="dk2"/>
                </a:solidFill>
              </a:rPr>
              <a:t>1: A</a:t>
            </a:r>
            <a:r>
              <a:rPr lang="en">
                <a:solidFill>
                  <a:schemeClr val="dk2"/>
                </a:solidFill>
              </a:rPr>
              <a:t>d hoc provision </a:t>
            </a:r>
            <a:endParaRPr>
              <a:solidFill>
                <a:schemeClr val="dk2"/>
              </a:solidFill>
            </a:endParaRPr>
          </a:p>
          <a:p>
            <a:pPr indent="-317500" lvl="0" marL="457200" rtl="0" algn="l">
              <a:lnSpc>
                <a:spcPct val="115000"/>
              </a:lnSpc>
              <a:spcBef>
                <a:spcPts val="0"/>
              </a:spcBef>
              <a:spcAft>
                <a:spcPts val="0"/>
              </a:spcAft>
              <a:buClr>
                <a:schemeClr val="dk2"/>
              </a:buClr>
              <a:buSzPts val="1400"/>
              <a:buChar char="●"/>
            </a:pPr>
            <a:r>
              <a:rPr lang="en">
                <a:solidFill>
                  <a:schemeClr val="dk2"/>
                </a:solidFill>
              </a:rPr>
              <a:t>2: Increased efficiency and effectiveness </a:t>
            </a:r>
            <a:endParaRPr>
              <a:solidFill>
                <a:schemeClr val="dk2"/>
              </a:solidFill>
            </a:endParaRPr>
          </a:p>
          <a:p>
            <a:pPr indent="-317500" lvl="0" marL="457200" rtl="0" algn="l">
              <a:lnSpc>
                <a:spcPct val="115000"/>
              </a:lnSpc>
              <a:spcBef>
                <a:spcPts val="0"/>
              </a:spcBef>
              <a:spcAft>
                <a:spcPts val="0"/>
              </a:spcAft>
              <a:buClr>
                <a:schemeClr val="dk2"/>
              </a:buClr>
              <a:buSzPts val="1400"/>
              <a:buChar char="●"/>
            </a:pPr>
            <a:r>
              <a:rPr lang="en">
                <a:solidFill>
                  <a:schemeClr val="dk2"/>
                </a:solidFill>
              </a:rPr>
              <a:t>3: Comprehensive mastery at scale</a:t>
            </a:r>
            <a:endParaRPr>
              <a:solidFill>
                <a:schemeClr val="dk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106"/>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OWASP SAMM</a:t>
            </a:r>
            <a:endParaRPr/>
          </a:p>
        </p:txBody>
      </p:sp>
      <p:sp>
        <p:nvSpPr>
          <p:cNvPr id="572" name="Google Shape;572;p106"/>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5</a:t>
            </a:r>
            <a:r>
              <a:rPr lang="en"/>
              <a:t> Business functions and 15 security practices (</a:t>
            </a:r>
            <a:r>
              <a:rPr lang="en" u="sng">
                <a:solidFill>
                  <a:schemeClr val="hlink"/>
                </a:solidFill>
                <a:hlinkClick r:id="rId3"/>
              </a:rPr>
              <a:t>https://owaspsamm.org/</a:t>
            </a:r>
            <a:r>
              <a:rPr lang="en"/>
              <a:t>)</a:t>
            </a:r>
            <a:r>
              <a:rPr lang="en"/>
              <a:t> </a:t>
            </a:r>
            <a:endParaRPr/>
          </a:p>
          <a:p>
            <a:pPr indent="-342900" lvl="0" marL="457200" rtl="0" algn="l">
              <a:spcBef>
                <a:spcPts val="0"/>
              </a:spcBef>
              <a:spcAft>
                <a:spcPts val="0"/>
              </a:spcAft>
              <a:buSzPts val="1800"/>
              <a:buChar char="●"/>
            </a:pPr>
            <a:r>
              <a:rPr lang="en" u="sng">
                <a:solidFill>
                  <a:schemeClr val="hlink"/>
                </a:solidFill>
                <a:hlinkClick r:id="rId4"/>
              </a:rPr>
              <a:t>The Pdf version</a:t>
            </a:r>
            <a:r>
              <a:rPr lang="en"/>
              <a:t>: </a:t>
            </a:r>
            <a:endParaRPr/>
          </a:p>
        </p:txBody>
      </p:sp>
      <p:pic>
        <p:nvPicPr>
          <p:cNvPr id="573" name="Google Shape;573;p106"/>
          <p:cNvPicPr preferRelativeResize="0"/>
          <p:nvPr/>
        </p:nvPicPr>
        <p:blipFill>
          <a:blip r:embed="rId5">
            <a:alphaModFix/>
          </a:blip>
          <a:stretch>
            <a:fillRect/>
          </a:stretch>
        </p:blipFill>
        <p:spPr>
          <a:xfrm>
            <a:off x="2606775" y="1311200"/>
            <a:ext cx="5799900" cy="325767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107"/>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OWASP SAMM</a:t>
            </a:r>
            <a:endParaRPr/>
          </a:p>
        </p:txBody>
      </p:sp>
      <p:sp>
        <p:nvSpPr>
          <p:cNvPr id="579" name="Google Shape;579;p107"/>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Exercises: each group picks two security practices and conducts some research. Then report back.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108"/>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Secure Software Development Process</a:t>
            </a:r>
            <a:endParaRPr/>
          </a:p>
        </p:txBody>
      </p:sp>
      <p:sp>
        <p:nvSpPr>
          <p:cNvPr id="585" name="Google Shape;585;p108"/>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Comparison: similarities &amp; differences?</a:t>
            </a:r>
            <a:endParaRPr sz="2400"/>
          </a:p>
          <a:p>
            <a:pPr indent="-342900" lvl="1" marL="914400" rtl="0" algn="l">
              <a:spcBef>
                <a:spcPts val="0"/>
              </a:spcBef>
              <a:spcAft>
                <a:spcPts val="0"/>
              </a:spcAft>
              <a:buSzPts val="1800"/>
              <a:buChar char="○"/>
            </a:pPr>
            <a:r>
              <a:rPr lang="en"/>
              <a:t>Security Practices - ?</a:t>
            </a:r>
            <a:endParaRPr/>
          </a:p>
          <a:p>
            <a:pPr indent="-342900" lvl="1" marL="914400" rtl="0" algn="l">
              <a:spcBef>
                <a:spcPts val="0"/>
              </a:spcBef>
              <a:spcAft>
                <a:spcPts val="0"/>
              </a:spcAft>
              <a:buSzPts val="1800"/>
              <a:buChar char="○"/>
            </a:pPr>
            <a:r>
              <a:rPr lang="en"/>
              <a:t>Education and Awareness - ?</a:t>
            </a:r>
            <a:endParaRPr/>
          </a:p>
          <a:p>
            <a:pPr indent="-342900" lvl="1" marL="914400" rtl="0" algn="l">
              <a:spcBef>
                <a:spcPts val="0"/>
              </a:spcBef>
              <a:spcAft>
                <a:spcPts val="0"/>
              </a:spcAft>
              <a:buSzPts val="1800"/>
              <a:buChar char="○"/>
            </a:pPr>
            <a:r>
              <a:rPr lang="en"/>
              <a:t>Maturity Level and Metrics - ?</a:t>
            </a:r>
            <a:endParaRPr/>
          </a:p>
          <a:p>
            <a:pPr indent="-342900" lvl="1" marL="914400" rtl="0" algn="l">
              <a:spcBef>
                <a:spcPts val="0"/>
              </a:spcBef>
              <a:spcAft>
                <a:spcPts val="0"/>
              </a:spcAft>
              <a:buSzPts val="1800"/>
              <a:buChar char="○"/>
            </a:pPr>
            <a:r>
              <a:rPr lang="en"/>
              <a:t>Specific tools - ?</a:t>
            </a:r>
            <a:endParaRPr sz="2400"/>
          </a:p>
          <a:p>
            <a:pPr indent="-381000" lvl="0" marL="457200" rtl="0" algn="l">
              <a:spcBef>
                <a:spcPts val="0"/>
              </a:spcBef>
              <a:spcAft>
                <a:spcPts val="0"/>
              </a:spcAft>
              <a:buSzPts val="2400"/>
              <a:buChar char="●"/>
            </a:pPr>
            <a:r>
              <a:rPr lang="en" sz="2400"/>
              <a:t>Which one do you want to adopt?</a:t>
            </a:r>
            <a:endParaRPr sz="2400"/>
          </a:p>
          <a:p>
            <a:pPr indent="-381000" lvl="0" marL="457200" rtl="0" algn="l">
              <a:spcBef>
                <a:spcPts val="0"/>
              </a:spcBef>
              <a:spcAft>
                <a:spcPts val="0"/>
              </a:spcAft>
              <a:buSzPts val="2400"/>
              <a:buChar char="●"/>
            </a:pPr>
            <a:r>
              <a:rPr lang="en" sz="2400"/>
              <a:t>Problems, Limitations: </a:t>
            </a:r>
            <a:r>
              <a:rPr lang="en" sz="2400" u="sng">
                <a:solidFill>
                  <a:schemeClr val="hlink"/>
                </a:solidFill>
                <a:hlinkClick r:id="rId3"/>
              </a:rPr>
              <a:t>https://techbeacon.com/why-existing-secure-sdlc-methodologies-are-failing</a:t>
            </a:r>
            <a:r>
              <a:rPr lang="en" sz="2400"/>
              <a:t> </a:t>
            </a:r>
            <a:endParaRPr sz="2400"/>
          </a:p>
          <a:p>
            <a:pPr indent="0" lvl="0" marL="0" rtl="0" algn="l">
              <a:spcBef>
                <a:spcPts val="1600"/>
              </a:spcBef>
              <a:spcAft>
                <a:spcPts val="160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109"/>
          <p:cNvSpPr txBox="1"/>
          <p:nvPr>
            <p:ph type="title"/>
          </p:nvPr>
        </p:nvSpPr>
        <p:spPr>
          <a:xfrm>
            <a:off x="251200" y="172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591" name="Google Shape;591;p109"/>
          <p:cNvSpPr txBox="1"/>
          <p:nvPr>
            <p:ph idx="1" type="body"/>
          </p:nvPr>
        </p:nvSpPr>
        <p:spPr>
          <a:xfrm>
            <a:off x="311700" y="835687"/>
            <a:ext cx="8520600" cy="373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6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Introduction/Motivation</a:t>
            </a:r>
            <a:endParaRPr/>
          </a:p>
        </p:txBody>
      </p:sp>
      <p:sp>
        <p:nvSpPr>
          <p:cNvPr id="270" name="Google Shape;270;p6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67"/>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CyberSecurity Statistics</a:t>
            </a:r>
            <a:endParaRPr/>
          </a:p>
          <a:p>
            <a:pPr indent="0" lvl="0" marL="0" rtl="0" algn="l">
              <a:spcBef>
                <a:spcPts val="0"/>
              </a:spcBef>
              <a:spcAft>
                <a:spcPts val="0"/>
              </a:spcAft>
              <a:buNone/>
            </a:pPr>
            <a:r>
              <a:t/>
            </a:r>
            <a:endParaRPr/>
          </a:p>
        </p:txBody>
      </p:sp>
      <p:sp>
        <p:nvSpPr>
          <p:cNvPr id="276" name="Google Shape;276;p67"/>
          <p:cNvSpPr txBox="1"/>
          <p:nvPr>
            <p:ph idx="1" type="body"/>
          </p:nvPr>
        </p:nvSpPr>
        <p:spPr>
          <a:xfrm>
            <a:off x="311700" y="756675"/>
            <a:ext cx="8520600" cy="3720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u="sng">
                <a:solidFill>
                  <a:schemeClr val="accent5"/>
                </a:solidFill>
                <a:hlinkClick r:id="rId3">
                  <a:extLst>
                    <a:ext uri="{A12FA001-AC4F-418D-AE19-62706E023703}">
                      <ahyp:hlinkClr val="tx"/>
                    </a:ext>
                  </a:extLst>
                </a:hlinkClick>
              </a:rPr>
              <a:t>https://www.comparitech.com/vpn/cybersecurity-cyber-crime-statistics-facts-trends/</a:t>
            </a:r>
            <a:endParaRPr sz="1400">
              <a:solidFill>
                <a:srgbClr val="444444"/>
              </a:solidFill>
            </a:endParaRPr>
          </a:p>
          <a:p>
            <a:pPr indent="-317500" lvl="0" marL="457200" rtl="0" algn="l">
              <a:spcBef>
                <a:spcPts val="0"/>
              </a:spcBef>
              <a:spcAft>
                <a:spcPts val="0"/>
              </a:spcAft>
              <a:buClr>
                <a:srgbClr val="444444"/>
              </a:buClr>
              <a:buSzPts val="1400"/>
              <a:buChar char="●"/>
            </a:pPr>
            <a:r>
              <a:rPr lang="en" sz="1400">
                <a:solidFill>
                  <a:srgbClr val="444444"/>
                </a:solidFill>
              </a:rPr>
              <a:t>There were 144.91 million new malware samples in 2019 (</a:t>
            </a:r>
            <a:r>
              <a:rPr lang="en" sz="1400">
                <a:solidFill>
                  <a:srgbClr val="0093D3"/>
                </a:solidFill>
                <a:uFill>
                  <a:noFill/>
                </a:uFill>
                <a:hlinkClick r:id="rId4">
                  <a:extLst>
                    <a:ext uri="{A12FA001-AC4F-418D-AE19-62706E023703}">
                      <ahyp:hlinkClr val="tx"/>
                    </a:ext>
                  </a:extLst>
                </a:hlinkClick>
              </a:rPr>
              <a:t>AV-Test</a:t>
            </a:r>
            <a:r>
              <a:rPr lang="en" sz="1400">
                <a:solidFill>
                  <a:srgbClr val="444444"/>
                </a:solidFill>
              </a:rPr>
              <a:t>) and we’re already at 113.10 million new samples in 2020 (as of midway through November 2020)</a:t>
            </a:r>
            <a:endParaRPr sz="1400">
              <a:solidFill>
                <a:srgbClr val="444444"/>
              </a:solidFill>
            </a:endParaRPr>
          </a:p>
          <a:p>
            <a:pPr indent="-317500" lvl="0" marL="457200" rtl="0" algn="l">
              <a:spcBef>
                <a:spcPts val="0"/>
              </a:spcBef>
              <a:spcAft>
                <a:spcPts val="0"/>
              </a:spcAft>
              <a:buClr>
                <a:srgbClr val="444444"/>
              </a:buClr>
              <a:buSzPts val="1400"/>
              <a:buChar char="●"/>
            </a:pPr>
            <a:r>
              <a:rPr lang="en" sz="1400">
                <a:solidFill>
                  <a:srgbClr val="444444"/>
                </a:solidFill>
              </a:rPr>
              <a:t>Malicious hackers are now attacking computers and networks at a rate of </a:t>
            </a:r>
            <a:r>
              <a:rPr b="1" lang="en" sz="1400">
                <a:solidFill>
                  <a:srgbClr val="444444"/>
                </a:solidFill>
              </a:rPr>
              <a:t>one attack every 39 seconds</a:t>
            </a:r>
            <a:r>
              <a:rPr lang="en" sz="1400">
                <a:solidFill>
                  <a:srgbClr val="444444"/>
                </a:solidFill>
              </a:rPr>
              <a:t> (</a:t>
            </a:r>
            <a:r>
              <a:rPr lang="en" sz="1400">
                <a:solidFill>
                  <a:srgbClr val="0093D3"/>
                </a:solidFill>
                <a:uFill>
                  <a:noFill/>
                </a:uFill>
                <a:hlinkClick r:id="rId5">
                  <a:extLst>
                    <a:ext uri="{A12FA001-AC4F-418D-AE19-62706E023703}">
                      <ahyp:hlinkClr val="tx"/>
                    </a:ext>
                  </a:extLst>
                </a:hlinkClick>
              </a:rPr>
              <a:t>University of Maryland</a:t>
            </a:r>
            <a:r>
              <a:rPr lang="en" sz="1400">
                <a:solidFill>
                  <a:srgbClr val="444444"/>
                </a:solidFill>
              </a:rPr>
              <a:t>)</a:t>
            </a:r>
            <a:endParaRPr sz="1400">
              <a:solidFill>
                <a:srgbClr val="444444"/>
              </a:solidFill>
            </a:endParaRPr>
          </a:p>
          <a:p>
            <a:pPr indent="-317500" lvl="0" marL="457200" rtl="0" algn="l">
              <a:spcBef>
                <a:spcPts val="0"/>
              </a:spcBef>
              <a:spcAft>
                <a:spcPts val="0"/>
              </a:spcAft>
              <a:buClr>
                <a:srgbClr val="444444"/>
              </a:buClr>
              <a:buSzPts val="1400"/>
              <a:buChar char="●"/>
            </a:pPr>
            <a:r>
              <a:rPr b="1" lang="en" sz="1400">
                <a:solidFill>
                  <a:srgbClr val="444444"/>
                </a:solidFill>
              </a:rPr>
              <a:t>81% of surveyed organizations were aﬀected by a successful cyberattack</a:t>
            </a:r>
            <a:r>
              <a:rPr lang="en" sz="1400">
                <a:solidFill>
                  <a:srgbClr val="444444"/>
                </a:solidFill>
              </a:rPr>
              <a:t> (</a:t>
            </a:r>
            <a:r>
              <a:rPr lang="en" sz="1400">
                <a:solidFill>
                  <a:srgbClr val="0093D3"/>
                </a:solidFill>
                <a:uFill>
                  <a:noFill/>
                </a:uFill>
                <a:hlinkClick r:id="rId6">
                  <a:extLst>
                    <a:ext uri="{A12FA001-AC4F-418D-AE19-62706E023703}">
                      <ahyp:hlinkClr val="tx"/>
                    </a:ext>
                  </a:extLst>
                </a:hlinkClick>
              </a:rPr>
              <a:t>CyberEdge Group 2020 Cyberthreat Defense Report</a:t>
            </a:r>
            <a:r>
              <a:rPr lang="en" sz="1400">
                <a:solidFill>
                  <a:srgbClr val="444444"/>
                </a:solidFill>
              </a:rPr>
              <a:t>)</a:t>
            </a:r>
            <a:endParaRPr sz="1400"/>
          </a:p>
          <a:p>
            <a:pPr indent="-317500" lvl="0" marL="457200" rtl="0" algn="l">
              <a:spcBef>
                <a:spcPts val="0"/>
              </a:spcBef>
              <a:spcAft>
                <a:spcPts val="0"/>
              </a:spcAft>
              <a:buClr>
                <a:srgbClr val="444444"/>
              </a:buClr>
              <a:buSzPts val="1400"/>
              <a:buChar char="●"/>
            </a:pPr>
            <a:r>
              <a:rPr b="1" lang="en" sz="1400">
                <a:solidFill>
                  <a:srgbClr val="444444"/>
                </a:solidFill>
              </a:rPr>
              <a:t>93% of companies deal with rogue cloud apps usage </a:t>
            </a:r>
            <a:r>
              <a:rPr lang="en" sz="1400">
                <a:solidFill>
                  <a:srgbClr val="444444"/>
                </a:solidFill>
              </a:rPr>
              <a:t>(Imperva 2019 Cyberthreat Defense Report)</a:t>
            </a:r>
            <a:endParaRPr sz="1400">
              <a:solidFill>
                <a:srgbClr val="444444"/>
              </a:solidFill>
            </a:endParaRPr>
          </a:p>
          <a:p>
            <a:pPr indent="-317500" lvl="0" marL="457200" rtl="0" algn="l">
              <a:spcBef>
                <a:spcPts val="0"/>
              </a:spcBef>
              <a:spcAft>
                <a:spcPts val="0"/>
              </a:spcAft>
              <a:buClr>
                <a:srgbClr val="444444"/>
              </a:buClr>
              <a:buSzPts val="1400"/>
              <a:buChar char="●"/>
            </a:pPr>
            <a:r>
              <a:rPr lang="en" sz="1400">
                <a:solidFill>
                  <a:srgbClr val="444444"/>
                </a:solidFill>
              </a:rPr>
              <a:t>In Q3 of 2020, APWG detected almost 572,000 unique phishing websites and observed more than 367,000 unique phishing email subjects. (</a:t>
            </a:r>
            <a:r>
              <a:rPr lang="en" sz="1400">
                <a:solidFill>
                  <a:srgbClr val="0093D3"/>
                </a:solidFill>
                <a:uFill>
                  <a:noFill/>
                </a:uFill>
                <a:hlinkClick r:id="rId7">
                  <a:extLst>
                    <a:ext uri="{A12FA001-AC4F-418D-AE19-62706E023703}">
                      <ahyp:hlinkClr val="tx"/>
                    </a:ext>
                  </a:extLst>
                </a:hlinkClick>
              </a:rPr>
              <a:t>APWG’s Phishing Activity Trends Report for Q3 2020</a:t>
            </a:r>
            <a:r>
              <a:rPr lang="en" sz="1400">
                <a:solidFill>
                  <a:srgbClr val="444444"/>
                </a:solidFill>
              </a:rPr>
              <a:t>)</a:t>
            </a:r>
            <a:endParaRPr sz="1400">
              <a:solidFill>
                <a:srgbClr val="444444"/>
              </a:solidFill>
            </a:endParaRPr>
          </a:p>
          <a:p>
            <a:pPr indent="-317500" lvl="0" marL="457200" rtl="0" algn="l">
              <a:spcBef>
                <a:spcPts val="0"/>
              </a:spcBef>
              <a:spcAft>
                <a:spcPts val="0"/>
              </a:spcAft>
              <a:buClr>
                <a:srgbClr val="444444"/>
              </a:buClr>
              <a:buSzPts val="1400"/>
              <a:buChar char="●"/>
            </a:pPr>
            <a:r>
              <a:rPr lang="en" sz="1400">
                <a:solidFill>
                  <a:srgbClr val="444444"/>
                </a:solidFill>
              </a:rPr>
              <a:t>65.7% of COVID-19 related threats were spam email while 26.8% were malware. (ENISA Threat Landscape Report 2020 – Spam)</a:t>
            </a:r>
            <a:endParaRPr sz="1400">
              <a:solidFill>
                <a:srgbClr val="444444"/>
              </a:solidFill>
            </a:endParaRPr>
          </a:p>
          <a:p>
            <a:pPr indent="-317500" lvl="0" marL="457200" rtl="0" algn="l">
              <a:spcBef>
                <a:spcPts val="0"/>
              </a:spcBef>
              <a:spcAft>
                <a:spcPts val="0"/>
              </a:spcAft>
              <a:buClr>
                <a:srgbClr val="444444"/>
              </a:buClr>
              <a:buSzPts val="1400"/>
              <a:buChar char="●"/>
            </a:pPr>
            <a:r>
              <a:rPr lang="en" sz="1400">
                <a:solidFill>
                  <a:srgbClr val="444444"/>
                </a:solidFill>
              </a:rPr>
              <a:t>Most cybercrime is now mobile. 70% of online fraud is accomplished through mobile platforms. (</a:t>
            </a:r>
            <a:r>
              <a:rPr lang="en" sz="1400">
                <a:solidFill>
                  <a:srgbClr val="0093D3"/>
                </a:solidFill>
                <a:uFill>
                  <a:noFill/>
                </a:uFill>
                <a:hlinkClick r:id="rId8">
                  <a:extLst>
                    <a:ext uri="{A12FA001-AC4F-418D-AE19-62706E023703}">
                      <ahyp:hlinkClr val="tx"/>
                    </a:ext>
                  </a:extLst>
                </a:hlinkClick>
              </a:rPr>
              <a:t>RSA 2019 Current State of Cybercrime Report</a:t>
            </a:r>
            <a:r>
              <a:rPr lang="en" sz="1400">
                <a:solidFill>
                  <a:srgbClr val="444444"/>
                </a:solidFill>
              </a:rPr>
              <a:t>)</a:t>
            </a:r>
            <a:endParaRPr sz="1400">
              <a:solidFill>
                <a:srgbClr val="444444"/>
              </a:solidFill>
            </a:endParaRPr>
          </a:p>
          <a:p>
            <a:pPr indent="-320675" lvl="0" marL="457200" rtl="0" algn="l">
              <a:spcBef>
                <a:spcPts val="0"/>
              </a:spcBef>
              <a:spcAft>
                <a:spcPts val="0"/>
              </a:spcAft>
              <a:buClr>
                <a:srgbClr val="444444"/>
              </a:buClr>
              <a:buSzPts val="1450"/>
              <a:buChar char="●"/>
            </a:pPr>
            <a:r>
              <a:rPr b="1" lang="en" sz="1450">
                <a:solidFill>
                  <a:srgbClr val="444444"/>
                </a:solidFill>
              </a:rPr>
              <a:t>In the first half of 2019, the number of cyberattacks on IoT devices increased by 300%.</a:t>
            </a:r>
            <a:r>
              <a:rPr lang="en" sz="1450">
                <a:solidFill>
                  <a:srgbClr val="444444"/>
                </a:solidFill>
              </a:rPr>
              <a:t> (</a:t>
            </a:r>
            <a:r>
              <a:rPr lang="en" sz="1450">
                <a:solidFill>
                  <a:srgbClr val="0093D3"/>
                </a:solidFill>
                <a:uFill>
                  <a:noFill/>
                </a:uFill>
                <a:hlinkClick r:id="rId9">
                  <a:extLst>
                    <a:ext uri="{A12FA001-AC4F-418D-AE19-62706E023703}">
                      <ahyp:hlinkClr val="tx"/>
                    </a:ext>
                  </a:extLst>
                </a:hlinkClick>
              </a:rPr>
              <a:t>F-Secure Attack Landscape H1 2019</a:t>
            </a:r>
            <a:r>
              <a:rPr lang="en" sz="1450">
                <a:solidFill>
                  <a:srgbClr val="444444"/>
                </a:solidFill>
              </a:rPr>
              <a:t>)</a:t>
            </a:r>
            <a:endParaRPr sz="1450">
              <a:solidFill>
                <a:srgbClr val="444444"/>
              </a:solidFill>
            </a:endParaRPr>
          </a:p>
          <a:p>
            <a:pPr indent="0" lvl="0" marL="914400" rtl="0" algn="l">
              <a:spcBef>
                <a:spcPts val="15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277" name="Google Shape;277;p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68"/>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8"/>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20675" lvl="0" marL="457200" rtl="0" algn="l">
              <a:spcBef>
                <a:spcPts val="1500"/>
              </a:spcBef>
              <a:spcAft>
                <a:spcPts val="0"/>
              </a:spcAft>
              <a:buClr>
                <a:srgbClr val="444444"/>
              </a:buClr>
              <a:buSzPts val="1450"/>
              <a:buChar char="●"/>
            </a:pPr>
            <a:r>
              <a:t/>
            </a:r>
            <a:endParaRPr/>
          </a:p>
        </p:txBody>
      </p:sp>
      <p:pic>
        <p:nvPicPr>
          <p:cNvPr id="284" name="Google Shape;284;p68"/>
          <p:cNvPicPr preferRelativeResize="0"/>
          <p:nvPr/>
        </p:nvPicPr>
        <p:blipFill>
          <a:blip r:embed="rId3">
            <a:alphaModFix/>
          </a:blip>
          <a:stretch>
            <a:fillRect/>
          </a:stretch>
        </p:blipFill>
        <p:spPr>
          <a:xfrm>
            <a:off x="5600600" y="2520725"/>
            <a:ext cx="3543399" cy="2410050"/>
          </a:xfrm>
          <a:prstGeom prst="rect">
            <a:avLst/>
          </a:prstGeom>
          <a:noFill/>
          <a:ln>
            <a:noFill/>
          </a:ln>
        </p:spPr>
      </p:pic>
      <p:pic>
        <p:nvPicPr>
          <p:cNvPr id="285" name="Google Shape;285;p68"/>
          <p:cNvPicPr preferRelativeResize="0"/>
          <p:nvPr/>
        </p:nvPicPr>
        <p:blipFill>
          <a:blip r:embed="rId4">
            <a:alphaModFix/>
          </a:blip>
          <a:stretch>
            <a:fillRect/>
          </a:stretch>
        </p:blipFill>
        <p:spPr>
          <a:xfrm>
            <a:off x="233850" y="690425"/>
            <a:ext cx="5542375" cy="2187800"/>
          </a:xfrm>
          <a:prstGeom prst="rect">
            <a:avLst/>
          </a:prstGeom>
          <a:noFill/>
          <a:ln>
            <a:noFill/>
          </a:ln>
        </p:spPr>
      </p:pic>
      <p:pic>
        <p:nvPicPr>
          <p:cNvPr id="286" name="Google Shape;286;p68"/>
          <p:cNvPicPr preferRelativeResize="0"/>
          <p:nvPr/>
        </p:nvPicPr>
        <p:blipFill>
          <a:blip r:embed="rId5">
            <a:alphaModFix/>
          </a:blip>
          <a:stretch>
            <a:fillRect/>
          </a:stretch>
        </p:blipFill>
        <p:spPr>
          <a:xfrm>
            <a:off x="1656050" y="2679088"/>
            <a:ext cx="2784974" cy="2093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69"/>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CyberSecurity Statistics</a:t>
            </a:r>
            <a:endParaRPr/>
          </a:p>
        </p:txBody>
      </p:sp>
      <p:sp>
        <p:nvSpPr>
          <p:cNvPr id="292" name="Google Shape;292;p69"/>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20675" lvl="0" marL="457200" rtl="0" algn="l">
              <a:spcBef>
                <a:spcPts val="1500"/>
              </a:spcBef>
              <a:spcAft>
                <a:spcPts val="0"/>
              </a:spcAft>
              <a:buClr>
                <a:srgbClr val="444444"/>
              </a:buClr>
              <a:buSzPts val="1450"/>
              <a:buChar char="●"/>
            </a:pPr>
            <a:r>
              <a:rPr lang="en" sz="1600" u="sng">
                <a:solidFill>
                  <a:schemeClr val="accent5"/>
                </a:solidFill>
                <a:hlinkClick r:id="rId3">
                  <a:extLst>
                    <a:ext uri="{A12FA001-AC4F-418D-AE19-62706E023703}">
                      <ahyp:hlinkClr val="tx"/>
                    </a:ext>
                  </a:extLst>
                </a:hlinkClick>
              </a:rPr>
              <a:t>https://www.comparitech.com/vpn/cybersecurity-cyber-crime-statistics-facts-trends/</a:t>
            </a:r>
            <a:endParaRPr sz="1450">
              <a:solidFill>
                <a:srgbClr val="444444"/>
              </a:solidFill>
            </a:endParaRPr>
          </a:p>
          <a:p>
            <a:pPr indent="-320675" lvl="0" marL="457200" rtl="0" algn="l">
              <a:spcBef>
                <a:spcPts val="0"/>
              </a:spcBef>
              <a:spcAft>
                <a:spcPts val="0"/>
              </a:spcAft>
              <a:buClr>
                <a:srgbClr val="444444"/>
              </a:buClr>
              <a:buSzPts val="1450"/>
              <a:buChar char="●"/>
            </a:pPr>
            <a:r>
              <a:rPr lang="en" sz="1450">
                <a:solidFill>
                  <a:srgbClr val="444444"/>
                </a:solidFill>
              </a:rPr>
              <a:t>In 2019, </a:t>
            </a:r>
            <a:r>
              <a:rPr b="1" lang="en" sz="1450">
                <a:solidFill>
                  <a:srgbClr val="444444"/>
                </a:solidFill>
              </a:rPr>
              <a:t>93.6% of malware observed was polymorphic</a:t>
            </a:r>
            <a:r>
              <a:rPr lang="en" sz="1450">
                <a:solidFill>
                  <a:srgbClr val="444444"/>
                </a:solidFill>
              </a:rPr>
              <a:t>, meaning it has the ability to constantly change its code to evade detection (</a:t>
            </a:r>
            <a:r>
              <a:rPr lang="en" sz="1450">
                <a:solidFill>
                  <a:srgbClr val="0093D3"/>
                </a:solidFill>
                <a:uFill>
                  <a:noFill/>
                </a:uFill>
                <a:hlinkClick r:id="rId4">
                  <a:extLst>
                    <a:ext uri="{A12FA001-AC4F-418D-AE19-62706E023703}">
                      <ahyp:hlinkClr val="tx"/>
                    </a:ext>
                  </a:extLst>
                </a:hlinkClick>
              </a:rPr>
              <a:t>2020 Webroot Threat Report</a:t>
            </a:r>
            <a:r>
              <a:rPr lang="en" sz="1450">
                <a:solidFill>
                  <a:srgbClr val="444444"/>
                </a:solidFill>
              </a:rPr>
              <a:t>)</a:t>
            </a:r>
            <a:endParaRPr sz="1450">
              <a:solidFill>
                <a:srgbClr val="444444"/>
              </a:solidFill>
            </a:endParaRPr>
          </a:p>
          <a:p>
            <a:pPr indent="-320675" lvl="0" marL="457200" rtl="0" algn="l">
              <a:spcBef>
                <a:spcPts val="0"/>
              </a:spcBef>
              <a:spcAft>
                <a:spcPts val="0"/>
              </a:spcAft>
              <a:buClr>
                <a:srgbClr val="444444"/>
              </a:buClr>
              <a:buSzPts val="1450"/>
              <a:buChar char="●"/>
            </a:pPr>
            <a:r>
              <a:rPr b="1" lang="en" sz="1450">
                <a:solidFill>
                  <a:srgbClr val="444444"/>
                </a:solidFill>
              </a:rPr>
              <a:t>Almost 90% of web applications are vulnerable</a:t>
            </a:r>
            <a:r>
              <a:rPr lang="en" sz="1450">
                <a:solidFill>
                  <a:srgbClr val="444444"/>
                </a:solidFill>
              </a:rPr>
              <a:t> to exploits. (</a:t>
            </a:r>
            <a:r>
              <a:rPr lang="en" sz="1450">
                <a:solidFill>
                  <a:srgbClr val="0093D3"/>
                </a:solidFill>
                <a:uFill>
                  <a:noFill/>
                </a:uFill>
                <a:hlinkClick r:id="rId5">
                  <a:extLst>
                    <a:ext uri="{A12FA001-AC4F-418D-AE19-62706E023703}">
                      <ahyp:hlinkClr val="tx"/>
                    </a:ext>
                  </a:extLst>
                </a:hlinkClick>
              </a:rPr>
              <a:t>Positive Technologies</a:t>
            </a:r>
            <a:r>
              <a:rPr lang="en" sz="1450">
                <a:solidFill>
                  <a:srgbClr val="444444"/>
                </a:solidFill>
              </a:rPr>
              <a:t>)</a:t>
            </a:r>
            <a:endParaRPr sz="1450">
              <a:solidFill>
                <a:srgbClr val="444444"/>
              </a:solidFill>
            </a:endParaRPr>
          </a:p>
          <a:p>
            <a:pPr indent="-320675" lvl="0" marL="457200" rtl="0" algn="l">
              <a:spcBef>
                <a:spcPts val="0"/>
              </a:spcBef>
              <a:spcAft>
                <a:spcPts val="0"/>
              </a:spcAft>
              <a:buClr>
                <a:srgbClr val="444444"/>
              </a:buClr>
              <a:buSzPts val="1450"/>
              <a:buChar char="●"/>
            </a:pPr>
            <a:r>
              <a:rPr b="1" lang="en" sz="1450">
                <a:solidFill>
                  <a:srgbClr val="444444"/>
                </a:solidFill>
              </a:rPr>
              <a:t>Google paid out 2.5 million in bug bounties</a:t>
            </a:r>
            <a:r>
              <a:rPr lang="en" sz="1450">
                <a:solidFill>
                  <a:srgbClr val="444444"/>
                </a:solidFill>
              </a:rPr>
              <a:t> in 2019 and has paid a total of $21 million since 2010. (</a:t>
            </a:r>
            <a:r>
              <a:rPr lang="en" sz="1450">
                <a:solidFill>
                  <a:srgbClr val="0093D3"/>
                </a:solidFill>
                <a:uFill>
                  <a:noFill/>
                </a:uFill>
                <a:hlinkClick r:id="rId6">
                  <a:extLst>
                    <a:ext uri="{A12FA001-AC4F-418D-AE19-62706E023703}">
                      <ahyp:hlinkClr val="tx"/>
                    </a:ext>
                  </a:extLst>
                </a:hlinkClick>
              </a:rPr>
              <a:t>Google</a:t>
            </a:r>
            <a:r>
              <a:rPr lang="en" sz="1450">
                <a:solidFill>
                  <a:srgbClr val="444444"/>
                </a:solidFill>
              </a:rPr>
              <a:t>)</a:t>
            </a:r>
            <a:endParaRPr sz="1450">
              <a:solidFill>
                <a:srgbClr val="444444"/>
              </a:solidFill>
            </a:endParaRPr>
          </a:p>
          <a:p>
            <a:pPr indent="-320675" lvl="0" marL="457200" rtl="0" algn="l">
              <a:spcBef>
                <a:spcPts val="0"/>
              </a:spcBef>
              <a:spcAft>
                <a:spcPts val="0"/>
              </a:spcAft>
              <a:buClr>
                <a:srgbClr val="444444"/>
              </a:buClr>
              <a:buSzPts val="1450"/>
              <a:buChar char="●"/>
            </a:pPr>
            <a:r>
              <a:rPr lang="en" sz="1450">
                <a:solidFill>
                  <a:srgbClr val="444444"/>
                </a:solidFill>
              </a:rPr>
              <a:t>Microsoft paid almost $14 million worth of bug bounties in 12 months. (</a:t>
            </a:r>
            <a:r>
              <a:rPr lang="en" sz="1450">
                <a:solidFill>
                  <a:srgbClr val="0093D3"/>
                </a:solidFill>
                <a:uFill>
                  <a:noFill/>
                </a:uFill>
                <a:hlinkClick r:id="rId7">
                  <a:extLst>
                    <a:ext uri="{A12FA001-AC4F-418D-AE19-62706E023703}">
                      <ahyp:hlinkClr val="tx"/>
                    </a:ext>
                  </a:extLst>
                </a:hlinkClick>
              </a:rPr>
              <a:t>Microsoft</a:t>
            </a:r>
            <a:r>
              <a:rPr lang="en" sz="1450">
                <a:solidFill>
                  <a:srgbClr val="444444"/>
                </a:solidFill>
              </a:rPr>
              <a:t>)</a:t>
            </a:r>
            <a:endParaRPr sz="1450">
              <a:solidFill>
                <a:srgbClr val="444444"/>
              </a:solidFill>
            </a:endParaRPr>
          </a:p>
          <a:p>
            <a:pPr indent="-320675" lvl="0" marL="457200" rtl="0" algn="l">
              <a:spcBef>
                <a:spcPts val="0"/>
              </a:spcBef>
              <a:spcAft>
                <a:spcPts val="0"/>
              </a:spcAft>
              <a:buClr>
                <a:srgbClr val="444444"/>
              </a:buClr>
              <a:buSzPts val="1450"/>
              <a:buChar char="●"/>
            </a:pPr>
            <a:r>
              <a:rPr b="1" lang="en" sz="1450">
                <a:solidFill>
                  <a:srgbClr val="444444"/>
                </a:solidFill>
              </a:rPr>
              <a:t>Facebook has a bounty program</a:t>
            </a:r>
            <a:r>
              <a:rPr lang="en" sz="1450">
                <a:solidFill>
                  <a:srgbClr val="444444"/>
                </a:solidFill>
              </a:rPr>
              <a:t> too and awarded around $2 million in just under 10 months in 2020. It’s largest payout to date was $80,000. (</a:t>
            </a:r>
            <a:r>
              <a:rPr lang="en" sz="1450">
                <a:solidFill>
                  <a:srgbClr val="0093D3"/>
                </a:solidFill>
                <a:uFill>
                  <a:noFill/>
                </a:uFill>
                <a:hlinkClick r:id="rId8">
                  <a:extLst>
                    <a:ext uri="{A12FA001-AC4F-418D-AE19-62706E023703}">
                      <ahyp:hlinkClr val="tx"/>
                    </a:ext>
                  </a:extLst>
                </a:hlinkClick>
              </a:rPr>
              <a:t>Facebook</a:t>
            </a:r>
            <a:r>
              <a:rPr lang="en" sz="1450">
                <a:solidFill>
                  <a:srgbClr val="444444"/>
                </a:solidFill>
              </a:rPr>
              <a:t>)</a:t>
            </a:r>
            <a:endParaRPr sz="1450">
              <a:solidFill>
                <a:srgbClr val="444444"/>
              </a:solidFill>
            </a:endParaRPr>
          </a:p>
          <a:p>
            <a:pPr indent="-320675" lvl="0" marL="457200" rtl="0" algn="l">
              <a:spcBef>
                <a:spcPts val="0"/>
              </a:spcBef>
              <a:spcAft>
                <a:spcPts val="0"/>
              </a:spcAft>
              <a:buClr>
                <a:srgbClr val="444444"/>
              </a:buClr>
              <a:buSzPts val="1450"/>
              <a:buChar char="●"/>
            </a:pPr>
            <a:r>
              <a:rPr b="1" lang="en" sz="1450">
                <a:solidFill>
                  <a:srgbClr val="444444"/>
                </a:solidFill>
              </a:rPr>
              <a:t>39% of companies</a:t>
            </a:r>
            <a:r>
              <a:rPr lang="en" sz="1450">
                <a:solidFill>
                  <a:srgbClr val="444444"/>
                </a:solidFill>
              </a:rPr>
              <a:t> mention that </a:t>
            </a:r>
            <a:r>
              <a:rPr b="1" lang="en" sz="1450">
                <a:solidFill>
                  <a:srgbClr val="444444"/>
                </a:solidFill>
              </a:rPr>
              <a:t>less than 2% of their total IT staff</a:t>
            </a:r>
            <a:r>
              <a:rPr lang="en" sz="1450">
                <a:solidFill>
                  <a:srgbClr val="444444"/>
                </a:solidFill>
              </a:rPr>
              <a:t> work in cybersecurity  (EY Global Information Security Survey 2018-2019)</a:t>
            </a:r>
            <a:endParaRPr sz="1450">
              <a:solidFill>
                <a:srgbClr val="444444"/>
              </a:solidFill>
            </a:endParaRPr>
          </a:p>
          <a:p>
            <a:pPr indent="-320675" lvl="0" marL="457200" rtl="0" algn="l">
              <a:spcBef>
                <a:spcPts val="0"/>
              </a:spcBef>
              <a:spcAft>
                <a:spcPts val="0"/>
              </a:spcAft>
              <a:buClr>
                <a:srgbClr val="444444"/>
              </a:buClr>
              <a:buSzPts val="1450"/>
              <a:buChar char="●"/>
            </a:pPr>
            <a:r>
              <a:rPr b="1" lang="en" sz="1450">
                <a:solidFill>
                  <a:srgbClr val="444444"/>
                </a:solidFill>
              </a:rPr>
              <a:t>85% of organizations are challenged by IT security skills shortage</a:t>
            </a:r>
            <a:r>
              <a:rPr lang="en" sz="1450">
                <a:solidFill>
                  <a:srgbClr val="444444"/>
                </a:solidFill>
              </a:rPr>
              <a:t>, up from 84% in 2017 (Imperva 2020 Cyberthreat Defense Report)</a:t>
            </a:r>
            <a:endParaRPr sz="1450">
              <a:solidFill>
                <a:srgbClr val="444444"/>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70"/>
          <p:cNvSpPr txBox="1"/>
          <p:nvPr>
            <p:ph type="title"/>
          </p:nvPr>
        </p:nvSpPr>
        <p:spPr>
          <a:xfrm>
            <a:off x="152400" y="1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Cyber Attacks</a:t>
            </a:r>
            <a:endParaRPr/>
          </a:p>
        </p:txBody>
      </p:sp>
      <p:sp>
        <p:nvSpPr>
          <p:cNvPr id="298" name="Google Shape;298;p70"/>
          <p:cNvSpPr txBox="1"/>
          <p:nvPr>
            <p:ph idx="1" type="body"/>
          </p:nvPr>
        </p:nvSpPr>
        <p:spPr>
          <a:xfrm>
            <a:off x="311700" y="848500"/>
            <a:ext cx="8520600" cy="3720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Type “cyber attacks” in google, you will find tons of news and reports.</a:t>
            </a:r>
            <a:endParaRPr/>
          </a:p>
          <a:p>
            <a:pPr indent="-342900" lvl="1" marL="914400" rtl="0" algn="l">
              <a:spcBef>
                <a:spcPts val="0"/>
              </a:spcBef>
              <a:spcAft>
                <a:spcPts val="0"/>
              </a:spcAft>
              <a:buSzPts val="1800"/>
              <a:buChar char="○"/>
            </a:pPr>
            <a:r>
              <a:rPr lang="en"/>
              <a:t>Exercises: find a famous cyberattack in the last two or three years.  </a:t>
            </a:r>
            <a:endParaRPr/>
          </a:p>
          <a:p>
            <a:pPr indent="-342900" lvl="1" marL="914400" rtl="0" algn="l">
              <a:spcBef>
                <a:spcPts val="0"/>
              </a:spcBef>
              <a:spcAft>
                <a:spcPts val="0"/>
              </a:spcAft>
              <a:buSzPts val="1800"/>
              <a:buChar char="○"/>
            </a:pPr>
            <a:r>
              <a:rPr lang="en" u="sng">
                <a:solidFill>
                  <a:schemeClr val="hlink"/>
                </a:solidFill>
                <a:hlinkClick r:id="rId3"/>
              </a:rPr>
              <a:t>https://docs.google.com/spreadsheets/d/1MPT0smxmhK1GFz_9fiSfNH80qhN6aPExQh6k4MYfnBY/edit#gid=0</a:t>
            </a:r>
            <a:r>
              <a:rPr lang="en"/>
              <a:t> </a:t>
            </a:r>
            <a:endParaRPr/>
          </a:p>
          <a:p>
            <a:pPr indent="0" lvl="0" marL="914400" rtl="0" algn="l">
              <a:spcBef>
                <a:spcPts val="1600"/>
              </a:spcBef>
              <a:spcAft>
                <a:spcPts val="0"/>
              </a:spcAft>
              <a:buNone/>
            </a:pPr>
            <a:r>
              <a:rPr lang="en"/>
              <a:t>.</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299" name="Google Shape;299;p7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